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7"/>
  </p:notesMasterIdLst>
  <p:handoutMasterIdLst>
    <p:handoutMasterId r:id="rId38"/>
  </p:handoutMasterIdLst>
  <p:sldIdLst>
    <p:sldId id="258" r:id="rId2"/>
    <p:sldId id="289" r:id="rId3"/>
    <p:sldId id="290" r:id="rId4"/>
    <p:sldId id="345" r:id="rId5"/>
    <p:sldId id="346" r:id="rId6"/>
    <p:sldId id="347" r:id="rId7"/>
    <p:sldId id="348" r:id="rId8"/>
    <p:sldId id="349" r:id="rId9"/>
    <p:sldId id="320" r:id="rId10"/>
    <p:sldId id="291" r:id="rId11"/>
    <p:sldId id="318" r:id="rId12"/>
    <p:sldId id="317" r:id="rId13"/>
    <p:sldId id="319" r:id="rId14"/>
    <p:sldId id="292" r:id="rId15"/>
    <p:sldId id="329" r:id="rId16"/>
    <p:sldId id="330" r:id="rId17"/>
    <p:sldId id="331" r:id="rId18"/>
    <p:sldId id="332" r:id="rId19"/>
    <p:sldId id="333" r:id="rId20"/>
    <p:sldId id="334" r:id="rId21"/>
    <p:sldId id="335" r:id="rId22"/>
    <p:sldId id="336" r:id="rId23"/>
    <p:sldId id="337" r:id="rId24"/>
    <p:sldId id="321" r:id="rId25"/>
    <p:sldId id="324" r:id="rId26"/>
    <p:sldId id="339" r:id="rId27"/>
    <p:sldId id="340" r:id="rId28"/>
    <p:sldId id="341" r:id="rId29"/>
    <p:sldId id="342" r:id="rId30"/>
    <p:sldId id="343" r:id="rId31"/>
    <p:sldId id="344" r:id="rId32"/>
    <p:sldId id="325" r:id="rId33"/>
    <p:sldId id="308" r:id="rId34"/>
    <p:sldId id="323" r:id="rId35"/>
    <p:sldId id="288" r:id="rId36"/>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1B1D"/>
    <a:srgbClr val="FFCC01"/>
    <a:srgbClr val="F9FE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526"/>
    <p:restoredTop sz="85832" autoAdjust="0"/>
  </p:normalViewPr>
  <p:slideViewPr>
    <p:cSldViewPr snapToGrid="0" snapToObjects="1">
      <p:cViewPr>
        <p:scale>
          <a:sx n="100" d="100"/>
          <a:sy n="100" d="100"/>
        </p:scale>
        <p:origin x="-846" y="12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97" d="100"/>
          <a:sy n="97" d="100"/>
        </p:scale>
        <p:origin x="3688"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2B2A835-D6C1-404A-A359-5C2910E15811}" type="datetimeFigureOut">
              <a:rPr lang="en-US" smtClean="0"/>
              <a:t>18-Sep-18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7979E9-942C-C04F-8A53-D971FFB2D13E}" type="slidenum">
              <a:rPr lang="en-US" smtClean="0"/>
              <a:t>‹#›</a:t>
            </a:fld>
            <a:endParaRPr lang="en-US"/>
          </a:p>
        </p:txBody>
      </p:sp>
    </p:spTree>
    <p:extLst>
      <p:ext uri="{BB962C8B-B14F-4D97-AF65-F5344CB8AC3E}">
        <p14:creationId xmlns:p14="http://schemas.microsoft.com/office/powerpoint/2010/main" val="15832092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490E92-8FD4-234D-89C0-7595B07D4E75}" type="datetimeFigureOut">
              <a:rPr lang="en-US" smtClean="0"/>
              <a:t>18-Sep-18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73CCA1-929B-C34C-8D00-2618D2083E74}" type="slidenum">
              <a:rPr lang="en-US" smtClean="0"/>
              <a:t>‹#›</a:t>
            </a:fld>
            <a:endParaRPr lang="en-US"/>
          </a:p>
        </p:txBody>
      </p:sp>
    </p:spTree>
    <p:extLst>
      <p:ext uri="{BB962C8B-B14F-4D97-AF65-F5344CB8AC3E}">
        <p14:creationId xmlns:p14="http://schemas.microsoft.com/office/powerpoint/2010/main" val="157596139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txBox="1">
            <a:spLocks noGrp="1"/>
          </p:cNvSpPr>
          <p:nvPr>
            <p:ph type="body" idx="1"/>
          </p:nvPr>
        </p:nvSpPr>
        <p:spPr>
          <a:xfrm>
            <a:off x="685800" y="4400550"/>
            <a:ext cx="5486400" cy="3600600"/>
          </a:xfrm>
          <a:prstGeom prst="rect">
            <a:avLst/>
          </a:prstGeom>
          <a:noFill/>
          <a:ln>
            <a:noFill/>
          </a:ln>
        </p:spPr>
        <p:txBody>
          <a:bodyPr lIns="91425" tIns="91425" rIns="91425" bIns="91425" anchor="ctr" anchorCtr="0">
            <a:noAutofit/>
          </a:bodyPr>
          <a:lstStyle/>
          <a:p>
            <a:pPr lvl="0" rtl="0">
              <a:spcBef>
                <a:spcPts val="0"/>
              </a:spcBef>
              <a:buNone/>
            </a:pPr>
            <a:endParaRPr lang="en" sz="1200" dirty="0">
              <a:solidFill>
                <a:schemeClr val="dk1"/>
              </a:solidFill>
              <a:latin typeface="Calibri"/>
              <a:ea typeface="Calibri"/>
              <a:cs typeface="Calibri"/>
              <a:sym typeface="Calibri"/>
            </a:endParaRPr>
          </a:p>
        </p:txBody>
      </p:sp>
      <p:sp>
        <p:nvSpPr>
          <p:cNvPr id="132" name="Shape 13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8048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73CCA1-929B-C34C-8D00-2618D2083E74}" type="slidenum">
              <a:rPr lang="en-US" smtClean="0"/>
              <a:t>2</a:t>
            </a:fld>
            <a:endParaRPr lang="en-US"/>
          </a:p>
        </p:txBody>
      </p:sp>
    </p:spTree>
    <p:extLst>
      <p:ext uri="{BB962C8B-B14F-4D97-AF65-F5344CB8AC3E}">
        <p14:creationId xmlns:p14="http://schemas.microsoft.com/office/powerpoint/2010/main" val="2612791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73CCA1-929B-C34C-8D00-2618D2083E74}" type="slidenum">
              <a:rPr lang="en-US" smtClean="0"/>
              <a:t>3</a:t>
            </a:fld>
            <a:endParaRPr lang="en-US"/>
          </a:p>
        </p:txBody>
      </p:sp>
    </p:spTree>
    <p:extLst>
      <p:ext uri="{BB962C8B-B14F-4D97-AF65-F5344CB8AC3E}">
        <p14:creationId xmlns:p14="http://schemas.microsoft.com/office/powerpoint/2010/main" val="1965915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Lower level</a:t>
            </a:r>
            <a:r>
              <a:rPr lang="en-US" baseline="0" dirty="0" smtClean="0"/>
              <a:t> accuracy is the guarantee for higher level.</a:t>
            </a:r>
            <a:endParaRPr lang="en-US" dirty="0"/>
          </a:p>
        </p:txBody>
      </p:sp>
      <p:sp>
        <p:nvSpPr>
          <p:cNvPr id="4" name="Slide Number Placeholder 3"/>
          <p:cNvSpPr>
            <a:spLocks noGrp="1"/>
          </p:cNvSpPr>
          <p:nvPr>
            <p:ph type="sldNum" sz="quarter" idx="10"/>
          </p:nvPr>
        </p:nvSpPr>
        <p:spPr/>
        <p:txBody>
          <a:bodyPr/>
          <a:lstStyle/>
          <a:p>
            <a:fld id="{3873CCA1-929B-C34C-8D00-2618D2083E74}" type="slidenum">
              <a:rPr lang="en-US" smtClean="0"/>
              <a:t>10</a:t>
            </a:fld>
            <a:endParaRPr lang="en-US"/>
          </a:p>
        </p:txBody>
      </p:sp>
    </p:spTree>
    <p:extLst>
      <p:ext uri="{BB962C8B-B14F-4D97-AF65-F5344CB8AC3E}">
        <p14:creationId xmlns:p14="http://schemas.microsoft.com/office/powerpoint/2010/main" val="497333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73CCA1-929B-C34C-8D00-2618D2083E74}" type="slidenum">
              <a:rPr lang="en-US" smtClean="0"/>
              <a:t>14</a:t>
            </a:fld>
            <a:endParaRPr lang="en-US"/>
          </a:p>
        </p:txBody>
      </p:sp>
    </p:spTree>
    <p:extLst>
      <p:ext uri="{BB962C8B-B14F-4D97-AF65-F5344CB8AC3E}">
        <p14:creationId xmlns:p14="http://schemas.microsoft.com/office/powerpoint/2010/main" val="253696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is</a:t>
            </a:r>
            <a:r>
              <a:rPr lang="en-US" baseline="0" dirty="0" smtClean="0"/>
              <a:t> the mostly likely one. </a:t>
            </a:r>
            <a:endParaRPr lang="en-US" dirty="0"/>
          </a:p>
        </p:txBody>
      </p:sp>
      <p:sp>
        <p:nvSpPr>
          <p:cNvPr id="4" name="Slide Number Placeholder 3"/>
          <p:cNvSpPr>
            <a:spLocks noGrp="1"/>
          </p:cNvSpPr>
          <p:nvPr>
            <p:ph type="sldNum" sz="quarter" idx="10"/>
          </p:nvPr>
        </p:nvSpPr>
        <p:spPr/>
        <p:txBody>
          <a:bodyPr/>
          <a:lstStyle/>
          <a:p>
            <a:fld id="{3873CCA1-929B-C34C-8D00-2618D2083E74}" type="slidenum">
              <a:rPr lang="en-US" smtClean="0"/>
              <a:t>15</a:t>
            </a:fld>
            <a:endParaRPr lang="en-US"/>
          </a:p>
        </p:txBody>
      </p:sp>
    </p:spTree>
    <p:extLst>
      <p:ext uri="{BB962C8B-B14F-4D97-AF65-F5344CB8AC3E}">
        <p14:creationId xmlns:p14="http://schemas.microsoft.com/office/powerpoint/2010/main" val="128874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b="1"/>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bg1"/>
                </a:solidFill>
              </a:defRPr>
            </a:lvl1pPr>
          </a:lstStyle>
          <a:p>
            <a:r>
              <a:rPr lang="en-US" smtClean="0"/>
              <a:t>Sep 18 2018</a:t>
            </a:r>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smtClean="0"/>
              <a:t>Seminar – Fall 2018</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BDA5F717-12EE-A348-A3FB-CFE8FCC4E8AC}" type="slidenum">
              <a:rPr lang="en-US" smtClean="0"/>
              <a:pPr/>
              <a:t>‹#›</a:t>
            </a:fld>
            <a:endParaRPr lang="en-US" dirty="0"/>
          </a:p>
        </p:txBody>
      </p:sp>
      <p:cxnSp>
        <p:nvCxnSpPr>
          <p:cNvPr id="8" name="Straight Connector 7"/>
          <p:cNvCxnSpPr>
            <a:cxnSpLocks noChangeAspect="1"/>
          </p:cNvCxnSpPr>
          <p:nvPr userDrawn="1"/>
        </p:nvCxnSpPr>
        <p:spPr>
          <a:xfrm>
            <a:off x="0" y="4550228"/>
            <a:ext cx="9144000" cy="0"/>
          </a:xfrm>
          <a:prstGeom prst="line">
            <a:avLst/>
          </a:prstGeom>
          <a:ln w="38100">
            <a:solidFill>
              <a:srgbClr val="FFCC0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75807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smtClean="0"/>
              <a:t>Sep 18 2018</a:t>
            </a:r>
            <a:endParaRPr lang="en-US"/>
          </a:p>
        </p:txBody>
      </p:sp>
      <p:sp>
        <p:nvSpPr>
          <p:cNvPr id="5" name="Footer Placeholder 4"/>
          <p:cNvSpPr>
            <a:spLocks noGrp="1"/>
          </p:cNvSpPr>
          <p:nvPr>
            <p:ph type="ftr" sz="quarter" idx="11"/>
          </p:nvPr>
        </p:nvSpPr>
        <p:spPr/>
        <p:txBody>
          <a:bodyPr/>
          <a:lstStyle/>
          <a:p>
            <a:r>
              <a:rPr lang="en-US" smtClean="0"/>
              <a:t>Seminar – Fall 2018</a:t>
            </a:r>
            <a:endParaRPr lang="en-US"/>
          </a:p>
        </p:txBody>
      </p:sp>
      <p:sp>
        <p:nvSpPr>
          <p:cNvPr id="6" name="Slide Number Placeholder 5"/>
          <p:cNvSpPr>
            <a:spLocks noGrp="1"/>
          </p:cNvSpPr>
          <p:nvPr>
            <p:ph type="sldNum" sz="quarter" idx="12"/>
          </p:nvPr>
        </p:nvSpPr>
        <p:spPr/>
        <p:txBody>
          <a:bodyPr/>
          <a:lstStyle/>
          <a:p>
            <a:fld id="{BDA5F717-12EE-A348-A3FB-CFE8FCC4E8AC}" type="slidenum">
              <a:rPr lang="en-US" smtClean="0"/>
              <a:t>‹#›</a:t>
            </a:fld>
            <a:endParaRPr lang="en-US"/>
          </a:p>
        </p:txBody>
      </p:sp>
    </p:spTree>
    <p:extLst>
      <p:ext uri="{BB962C8B-B14F-4D97-AF65-F5344CB8AC3E}">
        <p14:creationId xmlns:p14="http://schemas.microsoft.com/office/powerpoint/2010/main" val="1389418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smtClean="0"/>
              <a:t>Sep 18 2018</a:t>
            </a:r>
            <a:endParaRPr lang="en-US"/>
          </a:p>
        </p:txBody>
      </p:sp>
      <p:sp>
        <p:nvSpPr>
          <p:cNvPr id="5" name="Footer Placeholder 4"/>
          <p:cNvSpPr>
            <a:spLocks noGrp="1"/>
          </p:cNvSpPr>
          <p:nvPr>
            <p:ph type="ftr" sz="quarter" idx="11"/>
          </p:nvPr>
        </p:nvSpPr>
        <p:spPr/>
        <p:txBody>
          <a:bodyPr/>
          <a:lstStyle/>
          <a:p>
            <a:r>
              <a:rPr lang="en-US" smtClean="0"/>
              <a:t>Seminar – Fall 2018</a:t>
            </a:r>
            <a:endParaRPr lang="en-US"/>
          </a:p>
        </p:txBody>
      </p:sp>
      <p:sp>
        <p:nvSpPr>
          <p:cNvPr id="6" name="Slide Number Placeholder 5"/>
          <p:cNvSpPr>
            <a:spLocks noGrp="1"/>
          </p:cNvSpPr>
          <p:nvPr>
            <p:ph type="sldNum" sz="quarter" idx="12"/>
          </p:nvPr>
        </p:nvSpPr>
        <p:spPr/>
        <p:txBody>
          <a:bodyPr/>
          <a:lstStyle/>
          <a:p>
            <a:fld id="{BDA5F717-12EE-A348-A3FB-CFE8FCC4E8AC}" type="slidenum">
              <a:rPr lang="en-US" smtClean="0"/>
              <a:t>‹#›</a:t>
            </a:fld>
            <a:endParaRPr lang="en-US"/>
          </a:p>
        </p:txBody>
      </p:sp>
    </p:spTree>
    <p:extLst>
      <p:ext uri="{BB962C8B-B14F-4D97-AF65-F5344CB8AC3E}">
        <p14:creationId xmlns:p14="http://schemas.microsoft.com/office/powerpoint/2010/main" val="2210646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625"/>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a:t>Click to edit Master title style</a:t>
            </a:r>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pPr lvl="0"/>
            <a:r>
              <a:rPr lang="en-US"/>
              <a:t>Edit Master text styles</a:t>
            </a:r>
          </a:p>
        </p:txBody>
      </p:sp>
      <p:sp>
        <p:nvSpPr>
          <p:cNvPr id="19" name="Shape 19"/>
          <p:cNvSpPr txBox="1">
            <a:spLocks noGrp="1"/>
          </p:cNvSpPr>
          <p:nvPr>
            <p:ph type="sldNum" idx="12"/>
          </p:nvPr>
        </p:nvSpPr>
        <p:spPr>
          <a:xfrm>
            <a:off x="8472457" y="4663217"/>
            <a:ext cx="548700" cy="393525"/>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462491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b="1"/>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smtClean="0"/>
              <a:t>Sep 18 2018</a:t>
            </a:r>
            <a:endParaRPr lang="en-US"/>
          </a:p>
        </p:txBody>
      </p:sp>
      <p:sp>
        <p:nvSpPr>
          <p:cNvPr id="5" name="Footer Placeholder 4"/>
          <p:cNvSpPr>
            <a:spLocks noGrp="1"/>
          </p:cNvSpPr>
          <p:nvPr>
            <p:ph type="ftr" sz="quarter" idx="11"/>
          </p:nvPr>
        </p:nvSpPr>
        <p:spPr/>
        <p:txBody>
          <a:bodyPr/>
          <a:lstStyle/>
          <a:p>
            <a:r>
              <a:rPr lang="en-US" smtClean="0"/>
              <a:t>Seminar – Fall 2018</a:t>
            </a:r>
            <a:endParaRPr lang="en-US"/>
          </a:p>
        </p:txBody>
      </p:sp>
      <p:sp>
        <p:nvSpPr>
          <p:cNvPr id="6" name="Slide Number Placeholder 5"/>
          <p:cNvSpPr>
            <a:spLocks noGrp="1"/>
          </p:cNvSpPr>
          <p:nvPr>
            <p:ph type="sldNum" sz="quarter" idx="12"/>
          </p:nvPr>
        </p:nvSpPr>
        <p:spPr/>
        <p:txBody>
          <a:bodyPr/>
          <a:lstStyle/>
          <a:p>
            <a:fld id="{BDA5F717-12EE-A348-A3FB-CFE8FCC4E8AC}" type="slidenum">
              <a:rPr lang="en-US" smtClean="0"/>
              <a:t>‹#›</a:t>
            </a:fld>
            <a:endParaRPr lang="en-US"/>
          </a:p>
        </p:txBody>
      </p:sp>
    </p:spTree>
    <p:extLst>
      <p:ext uri="{BB962C8B-B14F-4D97-AF65-F5344CB8AC3E}">
        <p14:creationId xmlns:p14="http://schemas.microsoft.com/office/powerpoint/2010/main" val="853388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smtClean="0"/>
              <a:t>Sep 18 2018</a:t>
            </a:r>
            <a:endParaRPr lang="en-US"/>
          </a:p>
        </p:txBody>
      </p:sp>
      <p:sp>
        <p:nvSpPr>
          <p:cNvPr id="5" name="Footer Placeholder 4"/>
          <p:cNvSpPr>
            <a:spLocks noGrp="1"/>
          </p:cNvSpPr>
          <p:nvPr>
            <p:ph type="ftr" sz="quarter" idx="11"/>
          </p:nvPr>
        </p:nvSpPr>
        <p:spPr/>
        <p:txBody>
          <a:bodyPr/>
          <a:lstStyle/>
          <a:p>
            <a:r>
              <a:rPr lang="en-US" smtClean="0"/>
              <a:t>Seminar – Fall 2018</a:t>
            </a:r>
            <a:endParaRPr lang="en-US"/>
          </a:p>
        </p:txBody>
      </p:sp>
      <p:sp>
        <p:nvSpPr>
          <p:cNvPr id="6" name="Slide Number Placeholder 5"/>
          <p:cNvSpPr>
            <a:spLocks noGrp="1"/>
          </p:cNvSpPr>
          <p:nvPr>
            <p:ph type="sldNum" sz="quarter" idx="12"/>
          </p:nvPr>
        </p:nvSpPr>
        <p:spPr/>
        <p:txBody>
          <a:bodyPr/>
          <a:lstStyle/>
          <a:p>
            <a:fld id="{BDA5F717-12EE-A348-A3FB-CFE8FCC4E8AC}" type="slidenum">
              <a:rPr lang="en-US" smtClean="0"/>
              <a:t>‹#›</a:t>
            </a:fld>
            <a:endParaRPr lang="en-US"/>
          </a:p>
        </p:txBody>
      </p:sp>
    </p:spTree>
    <p:extLst>
      <p:ext uri="{BB962C8B-B14F-4D97-AF65-F5344CB8AC3E}">
        <p14:creationId xmlns:p14="http://schemas.microsoft.com/office/powerpoint/2010/main" val="2006859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smtClean="0"/>
              <a:t>Sep 18 2018</a:t>
            </a:r>
            <a:endParaRPr lang="en-US"/>
          </a:p>
        </p:txBody>
      </p:sp>
      <p:sp>
        <p:nvSpPr>
          <p:cNvPr id="6" name="Footer Placeholder 5"/>
          <p:cNvSpPr>
            <a:spLocks noGrp="1"/>
          </p:cNvSpPr>
          <p:nvPr>
            <p:ph type="ftr" sz="quarter" idx="11"/>
          </p:nvPr>
        </p:nvSpPr>
        <p:spPr/>
        <p:txBody>
          <a:bodyPr/>
          <a:lstStyle/>
          <a:p>
            <a:r>
              <a:rPr lang="en-US" smtClean="0"/>
              <a:t>Seminar – Fall 2018</a:t>
            </a:r>
            <a:endParaRPr lang="en-US"/>
          </a:p>
        </p:txBody>
      </p:sp>
      <p:sp>
        <p:nvSpPr>
          <p:cNvPr id="7" name="Slide Number Placeholder 6"/>
          <p:cNvSpPr>
            <a:spLocks noGrp="1"/>
          </p:cNvSpPr>
          <p:nvPr>
            <p:ph type="sldNum" sz="quarter" idx="12"/>
          </p:nvPr>
        </p:nvSpPr>
        <p:spPr/>
        <p:txBody>
          <a:bodyPr/>
          <a:lstStyle/>
          <a:p>
            <a:fld id="{BDA5F717-12EE-A348-A3FB-CFE8FCC4E8AC}" type="slidenum">
              <a:rPr lang="en-US" smtClean="0"/>
              <a:t>‹#›</a:t>
            </a:fld>
            <a:endParaRPr lang="en-US"/>
          </a:p>
        </p:txBody>
      </p:sp>
    </p:spTree>
    <p:extLst>
      <p:ext uri="{BB962C8B-B14F-4D97-AF65-F5344CB8AC3E}">
        <p14:creationId xmlns:p14="http://schemas.microsoft.com/office/powerpoint/2010/main" val="906481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smtClean="0"/>
              <a:t>Sep 18 2018</a:t>
            </a:r>
            <a:endParaRPr lang="en-US"/>
          </a:p>
        </p:txBody>
      </p:sp>
      <p:sp>
        <p:nvSpPr>
          <p:cNvPr id="8" name="Footer Placeholder 7"/>
          <p:cNvSpPr>
            <a:spLocks noGrp="1"/>
          </p:cNvSpPr>
          <p:nvPr>
            <p:ph type="ftr" sz="quarter" idx="11"/>
          </p:nvPr>
        </p:nvSpPr>
        <p:spPr/>
        <p:txBody>
          <a:bodyPr/>
          <a:lstStyle/>
          <a:p>
            <a:r>
              <a:rPr lang="en-US" smtClean="0"/>
              <a:t>Seminar – Fall 2018</a:t>
            </a:r>
            <a:endParaRPr lang="en-US"/>
          </a:p>
        </p:txBody>
      </p:sp>
      <p:sp>
        <p:nvSpPr>
          <p:cNvPr id="9" name="Slide Number Placeholder 8"/>
          <p:cNvSpPr>
            <a:spLocks noGrp="1"/>
          </p:cNvSpPr>
          <p:nvPr>
            <p:ph type="sldNum" sz="quarter" idx="12"/>
          </p:nvPr>
        </p:nvSpPr>
        <p:spPr/>
        <p:txBody>
          <a:bodyPr/>
          <a:lstStyle/>
          <a:p>
            <a:fld id="{BDA5F717-12EE-A348-A3FB-CFE8FCC4E8AC}" type="slidenum">
              <a:rPr lang="en-US" smtClean="0"/>
              <a:t>‹#›</a:t>
            </a:fld>
            <a:endParaRPr lang="en-US"/>
          </a:p>
        </p:txBody>
      </p:sp>
    </p:spTree>
    <p:extLst>
      <p:ext uri="{BB962C8B-B14F-4D97-AF65-F5344CB8AC3E}">
        <p14:creationId xmlns:p14="http://schemas.microsoft.com/office/powerpoint/2010/main" val="991948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smtClean="0"/>
              <a:t>Sep 18 2018</a:t>
            </a:r>
            <a:endParaRPr lang="en-US"/>
          </a:p>
        </p:txBody>
      </p:sp>
      <p:sp>
        <p:nvSpPr>
          <p:cNvPr id="4" name="Footer Placeholder 3"/>
          <p:cNvSpPr>
            <a:spLocks noGrp="1"/>
          </p:cNvSpPr>
          <p:nvPr>
            <p:ph type="ftr" sz="quarter" idx="11"/>
          </p:nvPr>
        </p:nvSpPr>
        <p:spPr/>
        <p:txBody>
          <a:bodyPr/>
          <a:lstStyle/>
          <a:p>
            <a:r>
              <a:rPr lang="en-US" smtClean="0"/>
              <a:t>Seminar – Fall 2018</a:t>
            </a:r>
            <a:endParaRPr lang="en-US"/>
          </a:p>
        </p:txBody>
      </p:sp>
      <p:sp>
        <p:nvSpPr>
          <p:cNvPr id="5" name="Slide Number Placeholder 4"/>
          <p:cNvSpPr>
            <a:spLocks noGrp="1"/>
          </p:cNvSpPr>
          <p:nvPr>
            <p:ph type="sldNum" sz="quarter" idx="12"/>
          </p:nvPr>
        </p:nvSpPr>
        <p:spPr/>
        <p:txBody>
          <a:bodyPr/>
          <a:lstStyle/>
          <a:p>
            <a:fld id="{BDA5F717-12EE-A348-A3FB-CFE8FCC4E8AC}" type="slidenum">
              <a:rPr lang="en-US" smtClean="0"/>
              <a:t>‹#›</a:t>
            </a:fld>
            <a:endParaRPr lang="en-US"/>
          </a:p>
        </p:txBody>
      </p:sp>
    </p:spTree>
    <p:extLst>
      <p:ext uri="{BB962C8B-B14F-4D97-AF65-F5344CB8AC3E}">
        <p14:creationId xmlns:p14="http://schemas.microsoft.com/office/powerpoint/2010/main" val="763476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Sep 18 2018</a:t>
            </a:r>
            <a:endParaRPr lang="en-US"/>
          </a:p>
        </p:txBody>
      </p:sp>
      <p:sp>
        <p:nvSpPr>
          <p:cNvPr id="3" name="Footer Placeholder 2"/>
          <p:cNvSpPr>
            <a:spLocks noGrp="1"/>
          </p:cNvSpPr>
          <p:nvPr>
            <p:ph type="ftr" sz="quarter" idx="11"/>
          </p:nvPr>
        </p:nvSpPr>
        <p:spPr/>
        <p:txBody>
          <a:bodyPr/>
          <a:lstStyle/>
          <a:p>
            <a:r>
              <a:rPr lang="en-US" smtClean="0"/>
              <a:t>Seminar – Fall 2018</a:t>
            </a:r>
            <a:endParaRPr lang="en-US"/>
          </a:p>
        </p:txBody>
      </p:sp>
      <p:sp>
        <p:nvSpPr>
          <p:cNvPr id="4" name="Slide Number Placeholder 3"/>
          <p:cNvSpPr>
            <a:spLocks noGrp="1"/>
          </p:cNvSpPr>
          <p:nvPr>
            <p:ph type="sldNum" sz="quarter" idx="12"/>
          </p:nvPr>
        </p:nvSpPr>
        <p:spPr/>
        <p:txBody>
          <a:bodyPr/>
          <a:lstStyle/>
          <a:p>
            <a:fld id="{BDA5F717-12EE-A348-A3FB-CFE8FCC4E8AC}" type="slidenum">
              <a:rPr lang="en-US" smtClean="0"/>
              <a:t>‹#›</a:t>
            </a:fld>
            <a:endParaRPr lang="en-US"/>
          </a:p>
        </p:txBody>
      </p:sp>
    </p:spTree>
    <p:extLst>
      <p:ext uri="{BB962C8B-B14F-4D97-AF65-F5344CB8AC3E}">
        <p14:creationId xmlns:p14="http://schemas.microsoft.com/office/powerpoint/2010/main" val="527752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r>
              <a:rPr lang="en-US" smtClean="0"/>
              <a:t>Sep 18 2018</a:t>
            </a:r>
            <a:endParaRPr lang="en-US"/>
          </a:p>
        </p:txBody>
      </p:sp>
      <p:sp>
        <p:nvSpPr>
          <p:cNvPr id="6" name="Footer Placeholder 5"/>
          <p:cNvSpPr>
            <a:spLocks noGrp="1"/>
          </p:cNvSpPr>
          <p:nvPr>
            <p:ph type="ftr" sz="quarter" idx="11"/>
          </p:nvPr>
        </p:nvSpPr>
        <p:spPr/>
        <p:txBody>
          <a:bodyPr/>
          <a:lstStyle/>
          <a:p>
            <a:r>
              <a:rPr lang="en-US" smtClean="0"/>
              <a:t>Seminar – Fall 2018</a:t>
            </a:r>
            <a:endParaRPr lang="en-US"/>
          </a:p>
        </p:txBody>
      </p:sp>
      <p:sp>
        <p:nvSpPr>
          <p:cNvPr id="7" name="Slide Number Placeholder 6"/>
          <p:cNvSpPr>
            <a:spLocks noGrp="1"/>
          </p:cNvSpPr>
          <p:nvPr>
            <p:ph type="sldNum" sz="quarter" idx="12"/>
          </p:nvPr>
        </p:nvSpPr>
        <p:spPr/>
        <p:txBody>
          <a:bodyPr/>
          <a:lstStyle/>
          <a:p>
            <a:fld id="{BDA5F717-12EE-A348-A3FB-CFE8FCC4E8AC}" type="slidenum">
              <a:rPr lang="en-US" smtClean="0"/>
              <a:t>‹#›</a:t>
            </a:fld>
            <a:endParaRPr lang="en-US"/>
          </a:p>
        </p:txBody>
      </p:sp>
    </p:spTree>
    <p:extLst>
      <p:ext uri="{BB962C8B-B14F-4D97-AF65-F5344CB8AC3E}">
        <p14:creationId xmlns:p14="http://schemas.microsoft.com/office/powerpoint/2010/main" val="836587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r>
              <a:rPr lang="en-US" smtClean="0"/>
              <a:t>Sep 18 2018</a:t>
            </a:r>
            <a:endParaRPr lang="en-US"/>
          </a:p>
        </p:txBody>
      </p:sp>
      <p:sp>
        <p:nvSpPr>
          <p:cNvPr id="6" name="Footer Placeholder 5"/>
          <p:cNvSpPr>
            <a:spLocks noGrp="1"/>
          </p:cNvSpPr>
          <p:nvPr>
            <p:ph type="ftr" sz="quarter" idx="11"/>
          </p:nvPr>
        </p:nvSpPr>
        <p:spPr/>
        <p:txBody>
          <a:bodyPr/>
          <a:lstStyle/>
          <a:p>
            <a:r>
              <a:rPr lang="en-US" smtClean="0"/>
              <a:t>Seminar – Fall 2018</a:t>
            </a:r>
            <a:endParaRPr lang="en-US"/>
          </a:p>
        </p:txBody>
      </p:sp>
      <p:sp>
        <p:nvSpPr>
          <p:cNvPr id="7" name="Slide Number Placeholder 6"/>
          <p:cNvSpPr>
            <a:spLocks noGrp="1"/>
          </p:cNvSpPr>
          <p:nvPr>
            <p:ph type="sldNum" sz="quarter" idx="12"/>
          </p:nvPr>
        </p:nvSpPr>
        <p:spPr/>
        <p:txBody>
          <a:bodyPr/>
          <a:lstStyle/>
          <a:p>
            <a:fld id="{BDA5F717-12EE-A348-A3FB-CFE8FCC4E8AC}" type="slidenum">
              <a:rPr lang="en-US" smtClean="0"/>
              <a:t>‹#›</a:t>
            </a:fld>
            <a:endParaRPr lang="en-US"/>
          </a:p>
        </p:txBody>
      </p:sp>
    </p:spTree>
    <p:extLst>
      <p:ext uri="{BB962C8B-B14F-4D97-AF65-F5344CB8AC3E}">
        <p14:creationId xmlns:p14="http://schemas.microsoft.com/office/powerpoint/2010/main" val="942793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tif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tif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p:cNvSpPr/>
          <p:nvPr userDrawn="1"/>
        </p:nvSpPr>
        <p:spPr>
          <a:xfrm>
            <a:off x="0" y="4587046"/>
            <a:ext cx="9144000" cy="556454"/>
          </a:xfrm>
          <a:prstGeom prst="rect">
            <a:avLst/>
          </a:prstGeom>
          <a:solidFill>
            <a:srgbClr val="991B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04904" y="273844"/>
            <a:ext cx="8110446"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04904" y="1369219"/>
            <a:ext cx="8110446" cy="323028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663520" y="4767263"/>
            <a:ext cx="1304214" cy="273844"/>
          </a:xfrm>
          <a:prstGeom prst="rect">
            <a:avLst/>
          </a:prstGeom>
        </p:spPr>
        <p:txBody>
          <a:bodyPr vert="horz" lIns="91440" tIns="45720" rIns="91440" bIns="45720" rtlCol="0" anchor="ctr"/>
          <a:lstStyle>
            <a:lvl1pPr algn="l">
              <a:defRPr sz="900">
                <a:solidFill>
                  <a:schemeClr val="bg1"/>
                </a:solidFill>
              </a:defRPr>
            </a:lvl1pPr>
          </a:lstStyle>
          <a:p>
            <a:r>
              <a:rPr lang="en-US" smtClean="0"/>
              <a:t>Sep 18 2018</a:t>
            </a:r>
            <a:endParaRPr lang="en-US" dirty="0"/>
          </a:p>
        </p:txBody>
      </p:sp>
      <p:sp>
        <p:nvSpPr>
          <p:cNvPr id="5" name="Footer Placeholder 4"/>
          <p:cNvSpPr>
            <a:spLocks noGrp="1"/>
          </p:cNvSpPr>
          <p:nvPr>
            <p:ph type="ftr" sz="quarter" idx="3"/>
          </p:nvPr>
        </p:nvSpPr>
        <p:spPr>
          <a:xfrm>
            <a:off x="3787254" y="4767263"/>
            <a:ext cx="2599898" cy="273844"/>
          </a:xfrm>
          <a:prstGeom prst="rect">
            <a:avLst/>
          </a:prstGeom>
        </p:spPr>
        <p:txBody>
          <a:bodyPr vert="horz" lIns="91440" tIns="45720" rIns="91440" bIns="45720" rtlCol="0" anchor="ctr"/>
          <a:lstStyle>
            <a:lvl1pPr algn="ctr">
              <a:defRPr sz="900">
                <a:solidFill>
                  <a:schemeClr val="bg1"/>
                </a:solidFill>
              </a:defRPr>
            </a:lvl1pPr>
          </a:lstStyle>
          <a:p>
            <a:r>
              <a:rPr lang="en-US" smtClean="0"/>
              <a:t>Seminar – Fall 2018</a:t>
            </a:r>
            <a:endParaRPr lang="en-US" dirty="0"/>
          </a:p>
        </p:txBody>
      </p:sp>
      <p:sp>
        <p:nvSpPr>
          <p:cNvPr id="6" name="Slide Number Placeholder 5"/>
          <p:cNvSpPr>
            <a:spLocks noGrp="1"/>
          </p:cNvSpPr>
          <p:nvPr>
            <p:ph type="sldNum" sz="quarter" idx="4"/>
          </p:nvPr>
        </p:nvSpPr>
        <p:spPr>
          <a:xfrm>
            <a:off x="8045355" y="4767263"/>
            <a:ext cx="469995" cy="273844"/>
          </a:xfrm>
          <a:prstGeom prst="rect">
            <a:avLst/>
          </a:prstGeom>
        </p:spPr>
        <p:txBody>
          <a:bodyPr vert="horz" lIns="91440" tIns="45720" rIns="91440" bIns="45720" rtlCol="0" anchor="ctr"/>
          <a:lstStyle>
            <a:lvl1pPr algn="r">
              <a:defRPr sz="900">
                <a:solidFill>
                  <a:schemeClr val="bg1"/>
                </a:solidFill>
              </a:defRPr>
            </a:lvl1pPr>
          </a:lstStyle>
          <a:p>
            <a:fld id="{BDA5F717-12EE-A348-A3FB-CFE8FCC4E8AC}" type="slidenum">
              <a:rPr lang="en-US" smtClean="0"/>
              <a:pPr/>
              <a:t>‹#›</a:t>
            </a:fld>
            <a:endParaRPr lang="en-US" dirty="0"/>
          </a:p>
        </p:txBody>
      </p:sp>
      <p:sp>
        <p:nvSpPr>
          <p:cNvPr id="7" name="Rectangle 6"/>
          <p:cNvSpPr/>
          <p:nvPr userDrawn="1"/>
        </p:nvSpPr>
        <p:spPr>
          <a:xfrm>
            <a:off x="1630004" y="4646693"/>
            <a:ext cx="1640193" cy="461665"/>
          </a:xfrm>
          <a:prstGeom prst="rect">
            <a:avLst/>
          </a:prstGeom>
        </p:spPr>
        <p:txBody>
          <a:bodyPr wrap="none">
            <a:spAutoFit/>
          </a:bodyPr>
          <a:lstStyle/>
          <a:p>
            <a:r>
              <a:rPr lang="en-US" sz="1200" b="0" i="1" dirty="0">
                <a:solidFill>
                  <a:schemeClr val="bg1"/>
                </a:solidFill>
                <a:latin typeface="Helvetica Neue" charset="0"/>
                <a:ea typeface="Helvetica Neue" charset="0"/>
                <a:cs typeface="Helvetica Neue" charset="0"/>
              </a:rPr>
              <a:t>Information Retrieval </a:t>
            </a:r>
          </a:p>
          <a:p>
            <a:r>
              <a:rPr lang="en-US" sz="1200" b="0" i="1" dirty="0">
                <a:solidFill>
                  <a:schemeClr val="bg1"/>
                </a:solidFill>
                <a:latin typeface="Helvetica Neue" charset="0"/>
                <a:ea typeface="Helvetica Neue" charset="0"/>
                <a:cs typeface="Helvetica Neue" charset="0"/>
              </a:rPr>
              <a:t>and</a:t>
            </a:r>
            <a:r>
              <a:rPr lang="en-US" sz="1200" b="0" i="1" baseline="0" dirty="0">
                <a:solidFill>
                  <a:schemeClr val="bg1"/>
                </a:solidFill>
                <a:latin typeface="Helvetica Neue" charset="0"/>
                <a:ea typeface="Helvetica Neue" charset="0"/>
                <a:cs typeface="Helvetica Neue" charset="0"/>
              </a:rPr>
              <a:t> Data Science</a:t>
            </a:r>
            <a:endParaRPr lang="en-US" sz="1050" b="0" i="1" u="none" dirty="0">
              <a:solidFill>
                <a:schemeClr val="bg1"/>
              </a:solidFill>
              <a:latin typeface="Helvetica Neue" charset="0"/>
              <a:ea typeface="Helvetica Neue" charset="0"/>
              <a:cs typeface="Helvetica Neue" charset="0"/>
            </a:endParaRPr>
          </a:p>
        </p:txBody>
      </p:sp>
      <p:pic>
        <p:nvPicPr>
          <p:cNvPr id="8" name="Picture 7"/>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8103561" y="204610"/>
            <a:ext cx="801189" cy="822960"/>
          </a:xfrm>
          <a:prstGeom prst="rect">
            <a:avLst/>
          </a:prstGeom>
        </p:spPr>
      </p:pic>
      <p:cxnSp>
        <p:nvCxnSpPr>
          <p:cNvPr id="10" name="Straight Connector 9"/>
          <p:cNvCxnSpPr/>
          <p:nvPr userDrawn="1"/>
        </p:nvCxnSpPr>
        <p:spPr>
          <a:xfrm>
            <a:off x="0" y="4587046"/>
            <a:ext cx="9144000" cy="0"/>
          </a:xfrm>
          <a:prstGeom prst="line">
            <a:avLst/>
          </a:prstGeom>
          <a:ln w="57150">
            <a:solidFill>
              <a:srgbClr val="FFCC01"/>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15" cstate="print">
            <a:extLst>
              <a:ext uri="{28A0092B-C50C-407E-A947-70E740481C1C}">
                <a14:useLocalDpi xmlns:a14="http://schemas.microsoft.com/office/drawing/2010/main"/>
              </a:ext>
            </a:extLst>
          </a:blip>
          <a:stretch>
            <a:fillRect/>
          </a:stretch>
        </p:blipFill>
        <p:spPr>
          <a:xfrm>
            <a:off x="404904" y="4646693"/>
            <a:ext cx="1316736" cy="496806"/>
          </a:xfrm>
          <a:prstGeom prst="rect">
            <a:avLst/>
          </a:prstGeom>
        </p:spPr>
      </p:pic>
    </p:spTree>
    <p:extLst>
      <p:ext uri="{BB962C8B-B14F-4D97-AF65-F5344CB8AC3E}">
        <p14:creationId xmlns:p14="http://schemas.microsoft.com/office/powerpoint/2010/main" val="12581721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p:txStyles>
    <p:titleStyle>
      <a:lvl1pPr algn="l" defTabSz="685800" rtl="0" eaLnBrk="1" latinLnBrk="0" hangingPunct="1">
        <a:lnSpc>
          <a:spcPct val="90000"/>
        </a:lnSpc>
        <a:spcBef>
          <a:spcPct val="0"/>
        </a:spcBef>
        <a:buNone/>
        <a:defRPr sz="3300" b="1" kern="1200">
          <a:solidFill>
            <a:srgbClr val="991B1D"/>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yueshi@usc.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himanis@usc.edu"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3"/>
        <p:cNvGrpSpPr/>
        <p:nvPr/>
      </p:nvGrpSpPr>
      <p:grpSpPr>
        <a:xfrm>
          <a:off x="0" y="0"/>
          <a:ext cx="0" cy="0"/>
          <a:chOff x="0" y="0"/>
          <a:chExt cx="0" cy="0"/>
        </a:xfrm>
      </p:grpSpPr>
      <p:sp>
        <p:nvSpPr>
          <p:cNvPr id="137" name="Shape 137"/>
          <p:cNvSpPr txBox="1"/>
          <p:nvPr/>
        </p:nvSpPr>
        <p:spPr>
          <a:xfrm>
            <a:off x="2660603" y="2568744"/>
            <a:ext cx="8005834" cy="2128004"/>
          </a:xfrm>
          <a:prstGeom prst="rect">
            <a:avLst/>
          </a:prstGeom>
          <a:noFill/>
          <a:ln>
            <a:noFill/>
          </a:ln>
        </p:spPr>
        <p:txBody>
          <a:bodyPr lIns="68569" tIns="68569" rIns="68569" bIns="68569" anchor="t" anchorCtr="0">
            <a:noAutofit/>
          </a:bodyPr>
          <a:lstStyle/>
          <a:p>
            <a:pPr algn="ctr">
              <a:buSzPct val="25000"/>
            </a:pPr>
            <a:r>
              <a:rPr lang="en-US" sz="2200" dirty="0" smtClean="0">
                <a:latin typeface="Helvetica Neue"/>
                <a:ea typeface="Helvetica Neue"/>
                <a:cs typeface="Helvetica Neue"/>
                <a:sym typeface="Helvetica Neue"/>
              </a:rPr>
              <a:t>Presented by:</a:t>
            </a:r>
          </a:p>
          <a:p>
            <a:pPr algn="ctr">
              <a:buSzPct val="25000"/>
            </a:pPr>
            <a:r>
              <a:rPr lang="en-US" sz="2200" dirty="0" smtClean="0">
                <a:latin typeface="Helvetica Neue"/>
                <a:ea typeface="Helvetica Neue"/>
                <a:cs typeface="Helvetica Neue"/>
                <a:sym typeface="Helvetica Neue"/>
              </a:rPr>
              <a:t>Yue Shi (</a:t>
            </a:r>
            <a:r>
              <a:rPr lang="en-US" sz="2200" dirty="0" smtClean="0">
                <a:latin typeface="Helvetica Neue"/>
                <a:ea typeface="Helvetica Neue"/>
                <a:cs typeface="Helvetica Neue"/>
                <a:sym typeface="Helvetica Neue"/>
                <a:hlinkClick r:id="rId3"/>
              </a:rPr>
              <a:t>yueshi@usc.edu</a:t>
            </a:r>
            <a:r>
              <a:rPr lang="en-US" sz="2200" dirty="0" smtClean="0">
                <a:latin typeface="Helvetica Neue"/>
                <a:ea typeface="Helvetica Neue"/>
                <a:cs typeface="Helvetica Neue"/>
                <a:sym typeface="Helvetica Neue"/>
              </a:rPr>
              <a:t>)</a:t>
            </a:r>
          </a:p>
          <a:p>
            <a:pPr algn="ctr">
              <a:buSzPct val="25000"/>
            </a:pPr>
            <a:r>
              <a:rPr lang="en-US" sz="2200" dirty="0" err="1"/>
              <a:t>Himani</a:t>
            </a:r>
            <a:r>
              <a:rPr lang="en-US" sz="2200" dirty="0"/>
              <a:t> Sharma </a:t>
            </a:r>
            <a:r>
              <a:rPr lang="en-US" sz="2200" dirty="0" smtClean="0">
                <a:latin typeface="Helvetica Neue"/>
                <a:ea typeface="Helvetica Neue"/>
                <a:cs typeface="Helvetica Neue"/>
                <a:sym typeface="Helvetica Neue"/>
              </a:rPr>
              <a:t>(</a:t>
            </a:r>
            <a:r>
              <a:rPr lang="en-US" sz="2200" dirty="0" smtClean="0">
                <a:hlinkClick r:id="rId4"/>
              </a:rPr>
              <a:t>himanis@usc.edu</a:t>
            </a:r>
            <a:r>
              <a:rPr lang="en-US" sz="2200" dirty="0"/>
              <a:t>)</a:t>
            </a:r>
            <a:endParaRPr lang="en-US" sz="2200" dirty="0" smtClean="0"/>
          </a:p>
          <a:p>
            <a:pPr algn="ctr">
              <a:buSzPct val="25000"/>
            </a:pPr>
            <a:r>
              <a:rPr lang="en-US" sz="2200" dirty="0" err="1"/>
              <a:t>Akhil</a:t>
            </a:r>
            <a:r>
              <a:rPr lang="en-US" sz="2200" dirty="0"/>
              <a:t> Kumar </a:t>
            </a:r>
            <a:r>
              <a:rPr lang="en-US" sz="2200" dirty="0" err="1" smtClean="0"/>
              <a:t>Rajendra</a:t>
            </a:r>
            <a:r>
              <a:rPr lang="en-US" sz="2200" dirty="0" smtClean="0"/>
              <a:t>(</a:t>
            </a:r>
            <a:r>
              <a:rPr lang="en-US" sz="2200" dirty="0" err="1" smtClean="0"/>
              <a:t>akhilkur@usc.edu</a:t>
            </a:r>
            <a:r>
              <a:rPr lang="en-US" sz="2200" dirty="0" smtClean="0"/>
              <a:t>)</a:t>
            </a:r>
            <a:endParaRPr lang="en-US" sz="2200" dirty="0"/>
          </a:p>
          <a:p>
            <a:pPr algn="ctr">
              <a:buSzPct val="25000"/>
            </a:pPr>
            <a:r>
              <a:rPr lang="en-US" sz="2200" b="1" dirty="0" smtClean="0"/>
              <a:t> </a:t>
            </a:r>
            <a:endParaRPr lang="en-US" sz="2200" b="1" dirty="0"/>
          </a:p>
          <a:p>
            <a:pPr algn="ctr">
              <a:buSzPct val="25000"/>
            </a:pPr>
            <a:endParaRPr lang="en-US" sz="2200" dirty="0">
              <a:solidFill>
                <a:srgbClr val="42719B"/>
              </a:solidFill>
              <a:latin typeface="Helvetica Neue"/>
              <a:ea typeface="Helvetica Neue"/>
              <a:cs typeface="Helvetica Neue"/>
              <a:sym typeface="Helvetica Neue"/>
            </a:endParaRPr>
          </a:p>
          <a:p>
            <a:pPr algn="ctr">
              <a:buSzPct val="25000"/>
            </a:pPr>
            <a:endParaRPr lang="en-US" sz="2200" dirty="0" smtClean="0">
              <a:solidFill>
                <a:srgbClr val="42719B"/>
              </a:solidFill>
              <a:latin typeface="Helvetica Neue"/>
              <a:ea typeface="Helvetica Neue"/>
              <a:cs typeface="Helvetica Neue"/>
              <a:sym typeface="Helvetica Neue"/>
            </a:endParaRPr>
          </a:p>
          <a:p>
            <a:pPr algn="ctr">
              <a:buSzPct val="25000"/>
            </a:pPr>
            <a:endParaRPr lang="en-US" sz="2200" dirty="0">
              <a:solidFill>
                <a:srgbClr val="42719B"/>
              </a:solidFill>
              <a:latin typeface="Helvetica Neue"/>
              <a:ea typeface="Helvetica Neue"/>
              <a:cs typeface="Helvetica Neue"/>
              <a:sym typeface="Helvetica Neue"/>
            </a:endParaRPr>
          </a:p>
        </p:txBody>
      </p:sp>
      <p:sp>
        <p:nvSpPr>
          <p:cNvPr id="5" name="Date Placeholder 4"/>
          <p:cNvSpPr>
            <a:spLocks noGrp="1"/>
          </p:cNvSpPr>
          <p:nvPr>
            <p:ph type="dt" sz="half" idx="10"/>
          </p:nvPr>
        </p:nvSpPr>
        <p:spPr/>
        <p:txBody>
          <a:bodyPr/>
          <a:lstStyle/>
          <a:p>
            <a:r>
              <a:rPr lang="en-US" smtClean="0"/>
              <a:t>Sep 18 2018</a:t>
            </a:r>
            <a:endParaRPr lang="en-US" dirty="0"/>
          </a:p>
        </p:txBody>
      </p:sp>
      <p:sp>
        <p:nvSpPr>
          <p:cNvPr id="6" name="Footer Placeholder 5"/>
          <p:cNvSpPr>
            <a:spLocks noGrp="1"/>
          </p:cNvSpPr>
          <p:nvPr>
            <p:ph type="ftr" sz="quarter" idx="11"/>
          </p:nvPr>
        </p:nvSpPr>
        <p:spPr/>
        <p:txBody>
          <a:bodyPr/>
          <a:lstStyle/>
          <a:p>
            <a:r>
              <a:rPr lang="en-US" smtClean="0"/>
              <a:t>Seminar – Fall 2018</a:t>
            </a:r>
            <a:endParaRPr lang="en-US" dirty="0"/>
          </a:p>
        </p:txBody>
      </p:sp>
      <p:sp>
        <p:nvSpPr>
          <p:cNvPr id="138" name="Shape 138"/>
          <p:cNvSpPr txBox="1">
            <a:spLocks noGrp="1"/>
          </p:cNvSpPr>
          <p:nvPr>
            <p:ph type="sldNum" sz="quarter" idx="12"/>
          </p:nvPr>
        </p:nvSpPr>
        <p:spPr>
          <a:prstGeom prst="rect">
            <a:avLst/>
          </a:prstGeom>
          <a:noFill/>
          <a:ln>
            <a:noFill/>
          </a:ln>
        </p:spPr>
        <p:txBody>
          <a:bodyPr vert="horz" lIns="51431" tIns="25706" rIns="51431" bIns="25706" rtlCol="0" anchor="ctr" anchorCtr="0">
            <a:noAutofit/>
          </a:bodyPr>
          <a:lstStyle/>
          <a:p>
            <a:pPr>
              <a:buSzPct val="25000"/>
            </a:pPr>
            <a:fld id="{00000000-1234-1234-1234-123412341234}" type="slidenum">
              <a:rPr lang="en">
                <a:solidFill>
                  <a:schemeClr val="lt1"/>
                </a:solidFill>
                <a:latin typeface="Calibri"/>
                <a:ea typeface="Calibri"/>
                <a:cs typeface="Calibri"/>
                <a:sym typeface="Calibri"/>
              </a:rPr>
              <a:pPr>
                <a:buSzPct val="25000"/>
              </a:pPr>
              <a:t>1</a:t>
            </a:fld>
            <a:endParaRPr lang="en">
              <a:solidFill>
                <a:schemeClr val="lt1"/>
              </a:solidFill>
              <a:latin typeface="Calibri"/>
              <a:ea typeface="Calibri"/>
              <a:cs typeface="Calibri"/>
              <a:sym typeface="Calibri"/>
            </a:endParaRPr>
          </a:p>
        </p:txBody>
      </p:sp>
      <p:sp>
        <p:nvSpPr>
          <p:cNvPr id="139" name="Shape 139"/>
          <p:cNvSpPr/>
          <p:nvPr/>
        </p:nvSpPr>
        <p:spPr>
          <a:xfrm>
            <a:off x="280657" y="486795"/>
            <a:ext cx="8495043" cy="814182"/>
          </a:xfrm>
          <a:prstGeom prst="rect">
            <a:avLst/>
          </a:prstGeom>
          <a:noFill/>
          <a:ln>
            <a:noFill/>
          </a:ln>
        </p:spPr>
        <p:txBody>
          <a:bodyPr lIns="51431" tIns="25706" rIns="51431" bIns="25706" anchor="t" anchorCtr="0">
            <a:noAutofit/>
          </a:bodyPr>
          <a:lstStyle/>
          <a:p>
            <a:pPr algn="ctr">
              <a:buSzPct val="25000"/>
            </a:pPr>
            <a:r>
              <a:rPr lang="en-US" sz="4400" dirty="0" smtClean="0"/>
              <a:t>The Efficacy of Diagnostic Imaging </a:t>
            </a:r>
            <a:endParaRPr lang="en" sz="4200" b="1" dirty="0">
              <a:solidFill>
                <a:srgbClr val="991200"/>
              </a:solidFill>
              <a:ea typeface="Abadi MT Condensed Light" charset="0"/>
              <a:cs typeface="Abadi MT Condensed Light" charset="0"/>
              <a:sym typeface="Helvetica Neue"/>
            </a:endParaRPr>
          </a:p>
        </p:txBody>
      </p:sp>
      <p:sp>
        <p:nvSpPr>
          <p:cNvPr id="7" name="Shape 137"/>
          <p:cNvSpPr txBox="1"/>
          <p:nvPr/>
        </p:nvSpPr>
        <p:spPr>
          <a:xfrm>
            <a:off x="1930448" y="1440588"/>
            <a:ext cx="7391352" cy="774897"/>
          </a:xfrm>
          <a:prstGeom prst="rect">
            <a:avLst/>
          </a:prstGeom>
          <a:noFill/>
          <a:ln>
            <a:noFill/>
          </a:ln>
        </p:spPr>
        <p:txBody>
          <a:bodyPr lIns="68569" tIns="68569" rIns="68569" bIns="68569" anchor="t" anchorCtr="0">
            <a:noAutofit/>
          </a:bodyPr>
          <a:lstStyle/>
          <a:p>
            <a:pPr algn="ctr">
              <a:buSzPct val="25000"/>
            </a:pPr>
            <a:r>
              <a:rPr lang="en-US" sz="2400" dirty="0" err="1"/>
              <a:t>Fryback</a:t>
            </a:r>
            <a:r>
              <a:rPr lang="en-US" sz="2400" dirty="0"/>
              <a:t>, Dennis G., and John </a:t>
            </a:r>
            <a:r>
              <a:rPr lang="en-US" sz="2400" dirty="0" smtClean="0"/>
              <a:t>R, </a:t>
            </a:r>
          </a:p>
          <a:p>
            <a:pPr algn="ctr">
              <a:buSzPct val="25000"/>
            </a:pPr>
            <a:r>
              <a:rPr lang="en-US" sz="2400" i="1" dirty="0" smtClean="0"/>
              <a:t>Medical </a:t>
            </a:r>
            <a:r>
              <a:rPr lang="en-US" sz="2400" i="1" dirty="0"/>
              <a:t>decision making</a:t>
            </a:r>
            <a:r>
              <a:rPr lang="en-US" sz="2400" dirty="0"/>
              <a:t> 11.2 (1991): 88-94.</a:t>
            </a:r>
            <a:endParaRPr lang="en-US" sz="2200" dirty="0">
              <a:solidFill>
                <a:srgbClr val="42719B"/>
              </a:solidFill>
              <a:latin typeface="Helvetica Neue"/>
              <a:ea typeface="Helvetica Neue"/>
              <a:cs typeface="Helvetica Neue"/>
              <a:sym typeface="Helvetica Neue"/>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dirty="0" smtClean="0"/>
              <a:t>6-tier Efficacy Model</a:t>
            </a:r>
            <a:endParaRPr lang="en-US" dirty="0"/>
          </a:p>
        </p:txBody>
      </p:sp>
      <p:sp>
        <p:nvSpPr>
          <p:cNvPr id="7" name="Date Placeholder 6"/>
          <p:cNvSpPr>
            <a:spLocks noGrp="1"/>
          </p:cNvSpPr>
          <p:nvPr>
            <p:ph type="dt" sz="half" idx="10"/>
          </p:nvPr>
        </p:nvSpPr>
        <p:spPr/>
        <p:txBody>
          <a:bodyPr/>
          <a:lstStyle/>
          <a:p>
            <a:r>
              <a:rPr lang="en-US" sz="1800" b="1" i="1" smtClean="0"/>
              <a:t>Sep 18 2018</a:t>
            </a:r>
            <a:endParaRPr lang="en-US" sz="1800" b="1" i="1" dirty="0"/>
          </a:p>
        </p:txBody>
      </p:sp>
      <p:sp>
        <p:nvSpPr>
          <p:cNvPr id="8" name="Footer Placeholder 7"/>
          <p:cNvSpPr>
            <a:spLocks noGrp="1"/>
          </p:cNvSpPr>
          <p:nvPr>
            <p:ph type="ftr" sz="quarter" idx="11"/>
          </p:nvPr>
        </p:nvSpPr>
        <p:spPr/>
        <p:txBody>
          <a:bodyPr/>
          <a:lstStyle/>
          <a:p>
            <a:r>
              <a:rPr lang="en-US" sz="1800" b="1" i="1" smtClean="0"/>
              <a:t>Seminar – Fall 2018</a:t>
            </a:r>
            <a:endParaRPr lang="en-US" sz="1800" b="1" i="1" dirty="0"/>
          </a:p>
        </p:txBody>
      </p:sp>
      <p:sp>
        <p:nvSpPr>
          <p:cNvPr id="9" name="Slide Number Placeholder 8"/>
          <p:cNvSpPr>
            <a:spLocks noGrp="1"/>
          </p:cNvSpPr>
          <p:nvPr>
            <p:ph type="sldNum" sz="quarter" idx="12"/>
          </p:nvPr>
        </p:nvSpPr>
        <p:spPr/>
        <p:txBody>
          <a:bodyPr/>
          <a:lstStyle/>
          <a:p>
            <a:fld id="{BDA5F717-12EE-A348-A3FB-CFE8FCC4E8AC}" type="slidenum">
              <a:rPr lang="en-US" sz="1800" b="1" i="1" smtClean="0"/>
              <a:t>10</a:t>
            </a:fld>
            <a:endParaRPr lang="en-US" sz="1800" b="1" i="1"/>
          </a:p>
        </p:txBody>
      </p:sp>
      <p:grpSp>
        <p:nvGrpSpPr>
          <p:cNvPr id="3" name="Group 2"/>
          <p:cNvGrpSpPr/>
          <p:nvPr/>
        </p:nvGrpSpPr>
        <p:grpSpPr>
          <a:xfrm>
            <a:off x="1489588" y="1268016"/>
            <a:ext cx="5941078" cy="2895608"/>
            <a:chOff x="2104277" y="1572693"/>
            <a:chExt cx="5941078" cy="2895608"/>
          </a:xfrm>
        </p:grpSpPr>
        <p:sp>
          <p:nvSpPr>
            <p:cNvPr id="2" name="Rectangle 1"/>
            <p:cNvSpPr/>
            <p:nvPr/>
          </p:nvSpPr>
          <p:spPr>
            <a:xfrm>
              <a:off x="2104277" y="1572693"/>
              <a:ext cx="4711700" cy="49597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1" i="1" dirty="0" smtClean="0"/>
                <a:t>Societal Efficacy</a:t>
              </a:r>
              <a:endParaRPr lang="en-US" sz="1800" b="1" i="1" dirty="0"/>
            </a:p>
          </p:txBody>
        </p:sp>
        <p:sp>
          <p:nvSpPr>
            <p:cNvPr id="12" name="Rectangle 11"/>
            <p:cNvSpPr/>
            <p:nvPr/>
          </p:nvSpPr>
          <p:spPr>
            <a:xfrm>
              <a:off x="2104277" y="2068666"/>
              <a:ext cx="4711700" cy="49597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1" i="1" dirty="0" smtClean="0"/>
                <a:t>Patient Outcome Efficacy</a:t>
              </a:r>
              <a:endParaRPr lang="en-US" sz="1800" b="1" i="1" dirty="0"/>
            </a:p>
          </p:txBody>
        </p:sp>
        <p:sp>
          <p:nvSpPr>
            <p:cNvPr id="15" name="Rectangle 14"/>
            <p:cNvSpPr/>
            <p:nvPr/>
          </p:nvSpPr>
          <p:spPr>
            <a:xfrm>
              <a:off x="2104277" y="2564639"/>
              <a:ext cx="4711700" cy="49597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1" i="1" dirty="0" smtClean="0"/>
                <a:t>Therapeutic Efficacy</a:t>
              </a:r>
              <a:endParaRPr lang="en-US" sz="1800" b="1" i="1" dirty="0"/>
            </a:p>
          </p:txBody>
        </p:sp>
        <p:sp>
          <p:nvSpPr>
            <p:cNvPr id="16" name="Rectangle 15"/>
            <p:cNvSpPr/>
            <p:nvPr/>
          </p:nvSpPr>
          <p:spPr>
            <a:xfrm>
              <a:off x="2104277" y="3060612"/>
              <a:ext cx="4711700" cy="49597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1" i="1" dirty="0" smtClean="0"/>
                <a:t>Diagnostic Thinking Efficacy</a:t>
              </a:r>
              <a:endParaRPr lang="en-US" sz="1800" b="1" i="1" dirty="0"/>
            </a:p>
          </p:txBody>
        </p:sp>
        <p:sp>
          <p:nvSpPr>
            <p:cNvPr id="17" name="Rectangle 16"/>
            <p:cNvSpPr/>
            <p:nvPr/>
          </p:nvSpPr>
          <p:spPr>
            <a:xfrm>
              <a:off x="2104277" y="3476355"/>
              <a:ext cx="4711700" cy="49597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1" i="1" dirty="0" smtClean="0"/>
                <a:t>Diagnostic Accuracy Efficacy</a:t>
              </a:r>
              <a:endParaRPr lang="en-US" sz="1800" b="1" i="1" dirty="0"/>
            </a:p>
          </p:txBody>
        </p:sp>
        <p:sp>
          <p:nvSpPr>
            <p:cNvPr id="18" name="Rectangle 17"/>
            <p:cNvSpPr/>
            <p:nvPr/>
          </p:nvSpPr>
          <p:spPr>
            <a:xfrm>
              <a:off x="2104277" y="3972328"/>
              <a:ext cx="4711700" cy="49597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1" i="1" dirty="0" smtClean="0"/>
                <a:t>Technical Efficacy</a:t>
              </a:r>
              <a:endParaRPr lang="en-US" sz="1800" b="1" i="1" dirty="0"/>
            </a:p>
          </p:txBody>
        </p:sp>
        <p:cxnSp>
          <p:nvCxnSpPr>
            <p:cNvPr id="4" name="Straight Arrow Connector 3"/>
            <p:cNvCxnSpPr/>
            <p:nvPr/>
          </p:nvCxnSpPr>
          <p:spPr>
            <a:xfrm flipV="1">
              <a:off x="7315627" y="1572693"/>
              <a:ext cx="0" cy="279610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 name="TextBox 4"/>
            <p:cNvSpPr txBox="1"/>
            <p:nvPr/>
          </p:nvSpPr>
          <p:spPr>
            <a:xfrm>
              <a:off x="7359555" y="3008516"/>
              <a:ext cx="685800" cy="300082"/>
            </a:xfrm>
            <a:prstGeom prst="rect">
              <a:avLst/>
            </a:prstGeom>
            <a:noFill/>
          </p:spPr>
          <p:txBody>
            <a:bodyPr wrap="square" rtlCol="0">
              <a:spAutoFit/>
            </a:bodyPr>
            <a:lstStyle/>
            <a:p>
              <a:r>
                <a:rPr lang="en-US" dirty="0" smtClean="0"/>
                <a:t>Level</a:t>
              </a:r>
              <a:endParaRPr lang="en-US" dirty="0"/>
            </a:p>
          </p:txBody>
        </p:sp>
      </p:grpSp>
    </p:spTree>
    <p:extLst>
      <p:ext uri="{BB962C8B-B14F-4D97-AF65-F5344CB8AC3E}">
        <p14:creationId xmlns:p14="http://schemas.microsoft.com/office/powerpoint/2010/main" val="37412758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1: Technical Efficacy</a:t>
            </a:r>
            <a:endParaRPr lang="en-US" dirty="0"/>
          </a:p>
        </p:txBody>
      </p:sp>
      <p:sp>
        <p:nvSpPr>
          <p:cNvPr id="3" name="Content Placeholder 2"/>
          <p:cNvSpPr>
            <a:spLocks noGrp="1"/>
          </p:cNvSpPr>
          <p:nvPr>
            <p:ph idx="1"/>
          </p:nvPr>
        </p:nvSpPr>
        <p:spPr/>
        <p:txBody>
          <a:bodyPr/>
          <a:lstStyle/>
          <a:p>
            <a:r>
              <a:rPr lang="en-US" dirty="0" smtClean="0"/>
              <a:t>High Quality Image:</a:t>
            </a:r>
          </a:p>
          <a:p>
            <a:pPr lvl="1"/>
            <a:r>
              <a:rPr lang="en-US" dirty="0" smtClean="0"/>
              <a:t>MTF</a:t>
            </a:r>
          </a:p>
          <a:p>
            <a:pPr lvl="1"/>
            <a:r>
              <a:rPr lang="en-US" dirty="0" smtClean="0"/>
              <a:t>Sharpness</a:t>
            </a:r>
          </a:p>
          <a:p>
            <a:pPr lvl="1"/>
            <a:r>
              <a:rPr lang="en-US" dirty="0" smtClean="0"/>
              <a:t>Brightness</a:t>
            </a:r>
          </a:p>
          <a:p>
            <a:pPr lvl="1"/>
            <a:r>
              <a:rPr lang="en-US" dirty="0" smtClean="0"/>
              <a:t>Contrast</a:t>
            </a:r>
          </a:p>
          <a:p>
            <a:pPr lvl="1"/>
            <a:r>
              <a:rPr lang="en-US" dirty="0" smtClean="0"/>
              <a:t>Mottle</a:t>
            </a:r>
          </a:p>
          <a:p>
            <a:pPr lvl="1"/>
            <a:r>
              <a:rPr lang="en-US" dirty="0" smtClean="0"/>
              <a:t>Time required for an optimal exposure</a:t>
            </a:r>
            <a:endParaRPr lang="en-US" dirty="0"/>
          </a:p>
        </p:txBody>
      </p:sp>
      <p:sp>
        <p:nvSpPr>
          <p:cNvPr id="4" name="Date Placeholder 3"/>
          <p:cNvSpPr>
            <a:spLocks noGrp="1"/>
          </p:cNvSpPr>
          <p:nvPr>
            <p:ph type="dt" sz="half" idx="10"/>
          </p:nvPr>
        </p:nvSpPr>
        <p:spPr/>
        <p:txBody>
          <a:bodyPr/>
          <a:lstStyle/>
          <a:p>
            <a:r>
              <a:rPr lang="en-US" smtClean="0"/>
              <a:t>Sep 18 2018</a:t>
            </a:r>
            <a:endParaRPr lang="en-US"/>
          </a:p>
        </p:txBody>
      </p:sp>
      <p:sp>
        <p:nvSpPr>
          <p:cNvPr id="5" name="Footer Placeholder 4"/>
          <p:cNvSpPr>
            <a:spLocks noGrp="1"/>
          </p:cNvSpPr>
          <p:nvPr>
            <p:ph type="ftr" sz="quarter" idx="11"/>
          </p:nvPr>
        </p:nvSpPr>
        <p:spPr/>
        <p:txBody>
          <a:bodyPr/>
          <a:lstStyle/>
          <a:p>
            <a:r>
              <a:rPr lang="en-US" smtClean="0"/>
              <a:t>Seminar – Fall 2018</a:t>
            </a:r>
            <a:endParaRPr lang="en-US"/>
          </a:p>
        </p:txBody>
      </p:sp>
      <p:sp>
        <p:nvSpPr>
          <p:cNvPr id="6" name="Slide Number Placeholder 5"/>
          <p:cNvSpPr>
            <a:spLocks noGrp="1"/>
          </p:cNvSpPr>
          <p:nvPr>
            <p:ph type="sldNum" sz="quarter" idx="12"/>
          </p:nvPr>
        </p:nvSpPr>
        <p:spPr/>
        <p:txBody>
          <a:bodyPr/>
          <a:lstStyle/>
          <a:p>
            <a:fld id="{BDA5F717-12EE-A348-A3FB-CFE8FCC4E8AC}" type="slidenum">
              <a:rPr lang="en-US" smtClean="0"/>
              <a:t>11</a:t>
            </a:fld>
            <a:endParaRPr lang="en-US"/>
          </a:p>
        </p:txBody>
      </p:sp>
    </p:spTree>
    <p:extLst>
      <p:ext uri="{BB962C8B-B14F-4D97-AF65-F5344CB8AC3E}">
        <p14:creationId xmlns:p14="http://schemas.microsoft.com/office/powerpoint/2010/main" val="15442816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Innovation in Efficacy Model</a:t>
            </a:r>
            <a:endParaRPr lang="en-US" dirty="0"/>
          </a:p>
        </p:txBody>
      </p:sp>
      <p:sp>
        <p:nvSpPr>
          <p:cNvPr id="4" name="Date Placeholder 3"/>
          <p:cNvSpPr>
            <a:spLocks noGrp="1"/>
          </p:cNvSpPr>
          <p:nvPr>
            <p:ph type="dt" sz="half" idx="10"/>
          </p:nvPr>
        </p:nvSpPr>
        <p:spPr/>
        <p:txBody>
          <a:bodyPr/>
          <a:lstStyle/>
          <a:p>
            <a:r>
              <a:rPr lang="en-US" smtClean="0"/>
              <a:t>Sep 18 2018</a:t>
            </a:r>
            <a:endParaRPr lang="en-US"/>
          </a:p>
        </p:txBody>
      </p:sp>
      <p:sp>
        <p:nvSpPr>
          <p:cNvPr id="5" name="Footer Placeholder 4"/>
          <p:cNvSpPr>
            <a:spLocks noGrp="1"/>
          </p:cNvSpPr>
          <p:nvPr>
            <p:ph type="ftr" sz="quarter" idx="11"/>
          </p:nvPr>
        </p:nvSpPr>
        <p:spPr/>
        <p:txBody>
          <a:bodyPr/>
          <a:lstStyle/>
          <a:p>
            <a:r>
              <a:rPr lang="en-US" smtClean="0"/>
              <a:t>Seminar – Fall 2018</a:t>
            </a:r>
            <a:endParaRPr lang="en-US"/>
          </a:p>
        </p:txBody>
      </p:sp>
      <p:sp>
        <p:nvSpPr>
          <p:cNvPr id="6" name="Slide Number Placeholder 5"/>
          <p:cNvSpPr>
            <a:spLocks noGrp="1"/>
          </p:cNvSpPr>
          <p:nvPr>
            <p:ph type="sldNum" sz="quarter" idx="12"/>
          </p:nvPr>
        </p:nvSpPr>
        <p:spPr/>
        <p:txBody>
          <a:bodyPr/>
          <a:lstStyle/>
          <a:p>
            <a:fld id="{BDA5F717-12EE-A348-A3FB-CFE8FCC4E8AC}" type="slidenum">
              <a:rPr lang="en-US" smtClean="0"/>
              <a:t>12</a:t>
            </a:fld>
            <a:endParaRPr lang="en-US"/>
          </a:p>
        </p:txBody>
      </p:sp>
      <p:sp>
        <p:nvSpPr>
          <p:cNvPr id="7" name="Oval 6"/>
          <p:cNvSpPr/>
          <p:nvPr/>
        </p:nvSpPr>
        <p:spPr>
          <a:xfrm>
            <a:off x="571500" y="2279512"/>
            <a:ext cx="2794000" cy="1822588"/>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800" b="1" dirty="0" smtClean="0"/>
              <a:t>Radiology:</a:t>
            </a:r>
          </a:p>
          <a:p>
            <a:pPr algn="ctr"/>
            <a:r>
              <a:rPr lang="en-US" sz="1500" dirty="0" smtClean="0"/>
              <a:t>(Best images</a:t>
            </a:r>
          </a:p>
          <a:p>
            <a:pPr algn="ctr"/>
            <a:r>
              <a:rPr lang="en-US" sz="1500" dirty="0" smtClean="0"/>
              <a:t>Accurate diagnoses)</a:t>
            </a:r>
            <a:endParaRPr lang="en-US" sz="1500" dirty="0"/>
          </a:p>
        </p:txBody>
      </p:sp>
      <p:sp>
        <p:nvSpPr>
          <p:cNvPr id="8" name="Right Arrow 7"/>
          <p:cNvSpPr/>
          <p:nvPr/>
        </p:nvSpPr>
        <p:spPr>
          <a:xfrm>
            <a:off x="3695700" y="2654093"/>
            <a:ext cx="2082800" cy="6605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778500" y="2279512"/>
            <a:ext cx="2527300" cy="1822588"/>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800" b="1" dirty="0" smtClean="0"/>
              <a:t>Treat patients effectively:</a:t>
            </a:r>
          </a:p>
          <a:p>
            <a:pPr algn="ctr"/>
            <a:r>
              <a:rPr lang="en-US" sz="1500" dirty="0" smtClean="0"/>
              <a:t>Ultimate value</a:t>
            </a:r>
            <a:endParaRPr lang="en-US" sz="1500" dirty="0"/>
          </a:p>
        </p:txBody>
      </p:sp>
    </p:spTree>
    <p:extLst>
      <p:ext uri="{BB962C8B-B14F-4D97-AF65-F5344CB8AC3E}">
        <p14:creationId xmlns:p14="http://schemas.microsoft.com/office/powerpoint/2010/main" val="16581313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2: Diagnosis Accuracy Efficacy</a:t>
            </a:r>
            <a:endParaRPr lang="en-US" dirty="0"/>
          </a:p>
        </p:txBody>
      </p:sp>
      <p:sp>
        <p:nvSpPr>
          <p:cNvPr id="3" name="Content Placeholder 2"/>
          <p:cNvSpPr>
            <a:spLocks noGrp="1"/>
          </p:cNvSpPr>
          <p:nvPr>
            <p:ph idx="1"/>
          </p:nvPr>
        </p:nvSpPr>
        <p:spPr>
          <a:xfrm>
            <a:off x="1098239" y="3352800"/>
            <a:ext cx="3254686" cy="1304925"/>
          </a:xfrm>
        </p:spPr>
        <p:txBody>
          <a:bodyPr/>
          <a:lstStyle/>
          <a:p>
            <a:r>
              <a:rPr lang="en-US" dirty="0" smtClean="0"/>
              <a:t>ROC </a:t>
            </a:r>
            <a:endParaRPr lang="en-US" dirty="0" smtClean="0"/>
          </a:p>
          <a:p>
            <a:r>
              <a:rPr lang="en-US" dirty="0" smtClean="0"/>
              <a:t>Sensitivity</a:t>
            </a:r>
            <a:endParaRPr lang="en-US" dirty="0" smtClean="0"/>
          </a:p>
          <a:p>
            <a:r>
              <a:rPr lang="en-US" dirty="0" smtClean="0"/>
              <a:t>Specificity</a:t>
            </a:r>
            <a:endParaRPr lang="en-US" dirty="0"/>
          </a:p>
        </p:txBody>
      </p:sp>
      <p:sp>
        <p:nvSpPr>
          <p:cNvPr id="4" name="Date Placeholder 3"/>
          <p:cNvSpPr>
            <a:spLocks noGrp="1"/>
          </p:cNvSpPr>
          <p:nvPr>
            <p:ph type="dt" sz="half" idx="10"/>
          </p:nvPr>
        </p:nvSpPr>
        <p:spPr/>
        <p:txBody>
          <a:bodyPr/>
          <a:lstStyle/>
          <a:p>
            <a:r>
              <a:rPr lang="en-US" smtClean="0"/>
              <a:t>Sep 18 2018</a:t>
            </a:r>
            <a:endParaRPr lang="en-US"/>
          </a:p>
        </p:txBody>
      </p:sp>
      <p:sp>
        <p:nvSpPr>
          <p:cNvPr id="5" name="Footer Placeholder 4"/>
          <p:cNvSpPr>
            <a:spLocks noGrp="1"/>
          </p:cNvSpPr>
          <p:nvPr>
            <p:ph type="ftr" sz="quarter" idx="11"/>
          </p:nvPr>
        </p:nvSpPr>
        <p:spPr/>
        <p:txBody>
          <a:bodyPr/>
          <a:lstStyle/>
          <a:p>
            <a:r>
              <a:rPr lang="en-US" smtClean="0"/>
              <a:t>Seminar – Fall 2018</a:t>
            </a:r>
            <a:endParaRPr lang="en-US"/>
          </a:p>
        </p:txBody>
      </p:sp>
      <p:sp>
        <p:nvSpPr>
          <p:cNvPr id="6" name="Slide Number Placeholder 5"/>
          <p:cNvSpPr>
            <a:spLocks noGrp="1"/>
          </p:cNvSpPr>
          <p:nvPr>
            <p:ph type="sldNum" sz="quarter" idx="12"/>
          </p:nvPr>
        </p:nvSpPr>
        <p:spPr/>
        <p:txBody>
          <a:bodyPr/>
          <a:lstStyle/>
          <a:p>
            <a:fld id="{BDA5F717-12EE-A348-A3FB-CFE8FCC4E8AC}" type="slidenum">
              <a:rPr lang="en-US" smtClean="0"/>
              <a:t>13</a:t>
            </a:fld>
            <a:endParaRPr lang="en-US"/>
          </a:p>
        </p:txBody>
      </p:sp>
      <p:sp>
        <p:nvSpPr>
          <p:cNvPr id="7" name="TextBox 6"/>
          <p:cNvSpPr txBox="1"/>
          <p:nvPr/>
        </p:nvSpPr>
        <p:spPr>
          <a:xfrm>
            <a:off x="509679" y="1268016"/>
            <a:ext cx="8129496" cy="1754326"/>
          </a:xfrm>
          <a:prstGeom prst="rect">
            <a:avLst/>
          </a:prstGeom>
          <a:noFill/>
        </p:spPr>
        <p:txBody>
          <a:bodyPr wrap="square" rtlCol="0">
            <a:spAutoFit/>
          </a:bodyPr>
          <a:lstStyle/>
          <a:p>
            <a:pPr marL="285750" indent="-285750">
              <a:buFont typeface="Wingdings" pitchFamily="2" charset="2"/>
              <a:buChar char="§"/>
            </a:pPr>
            <a:r>
              <a:rPr lang="en-US" sz="1800" b="1" dirty="0"/>
              <a:t>It is a joint function of the </a:t>
            </a:r>
            <a:r>
              <a:rPr lang="en-US" sz="1800" b="1" dirty="0" smtClean="0"/>
              <a:t>images and </a:t>
            </a:r>
            <a:r>
              <a:rPr lang="en-US" sz="1800" b="1" dirty="0"/>
              <a:t>of an </a:t>
            </a:r>
            <a:r>
              <a:rPr lang="en-US" sz="1800" b="1" dirty="0" smtClean="0"/>
              <a:t>observer.</a:t>
            </a:r>
          </a:p>
          <a:p>
            <a:pPr marL="285750" indent="-285750">
              <a:buFont typeface="Wingdings" pitchFamily="2" charset="2"/>
              <a:buChar char="§"/>
            </a:pPr>
            <a:endParaRPr lang="en-US" sz="1800" b="1" dirty="0"/>
          </a:p>
          <a:p>
            <a:pPr marL="285750" indent="-285750">
              <a:buFont typeface="Wingdings" pitchFamily="2" charset="2"/>
              <a:buChar char="§"/>
            </a:pPr>
            <a:r>
              <a:rPr lang="en-US" sz="1800" b="1" dirty="0"/>
              <a:t>technical efficacy, contributes to diagnostic accuracy efficacy. </a:t>
            </a:r>
            <a:r>
              <a:rPr lang="en-US" sz="1800" b="1" dirty="0"/>
              <a:t>But </a:t>
            </a:r>
            <a:r>
              <a:rPr lang="en-US" sz="1800" b="1" dirty="0" smtClean="0"/>
              <a:t>there </a:t>
            </a:r>
            <a:r>
              <a:rPr lang="en-US" sz="1800" b="1" dirty="0"/>
              <a:t>may be a point </a:t>
            </a:r>
            <a:r>
              <a:rPr lang="en-US" sz="1800" b="1" dirty="0" smtClean="0"/>
              <a:t>beyond which </a:t>
            </a:r>
            <a:r>
              <a:rPr lang="en-US" sz="1800" b="1" dirty="0"/>
              <a:t>improvement in technical efficacy no </a:t>
            </a:r>
            <a:r>
              <a:rPr lang="en-US" sz="1800" b="1" dirty="0" smtClean="0"/>
              <a:t>longer improves </a:t>
            </a:r>
            <a:r>
              <a:rPr lang="en-US" sz="1800" b="1" dirty="0"/>
              <a:t>diagnostic accuracy efficacy. </a:t>
            </a:r>
            <a:br>
              <a:rPr lang="en-US" sz="1800" b="1" dirty="0"/>
            </a:br>
            <a:endParaRPr lang="en-US" sz="1800" b="1" dirty="0"/>
          </a:p>
        </p:txBody>
      </p:sp>
    </p:spTree>
    <p:extLst>
      <p:ext uri="{BB962C8B-B14F-4D97-AF65-F5344CB8AC3E}">
        <p14:creationId xmlns:p14="http://schemas.microsoft.com/office/powerpoint/2010/main" val="5208238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Level 3: Diagnosis Thinking Efficacy </a:t>
            </a:r>
            <a:endParaRPr lang="en-US" dirty="0"/>
          </a:p>
        </p:txBody>
      </p:sp>
      <p:sp>
        <p:nvSpPr>
          <p:cNvPr id="7" name="Date Placeholder 6"/>
          <p:cNvSpPr>
            <a:spLocks noGrp="1"/>
          </p:cNvSpPr>
          <p:nvPr>
            <p:ph type="dt" sz="half" idx="10"/>
          </p:nvPr>
        </p:nvSpPr>
        <p:spPr/>
        <p:txBody>
          <a:bodyPr/>
          <a:lstStyle/>
          <a:p>
            <a:r>
              <a:rPr lang="en-US" smtClean="0"/>
              <a:t>Sep 18 2018</a:t>
            </a:r>
            <a:endParaRPr lang="en-US" dirty="0"/>
          </a:p>
        </p:txBody>
      </p:sp>
      <p:sp>
        <p:nvSpPr>
          <p:cNvPr id="8" name="Footer Placeholder 7"/>
          <p:cNvSpPr>
            <a:spLocks noGrp="1"/>
          </p:cNvSpPr>
          <p:nvPr>
            <p:ph type="ftr" sz="quarter" idx="11"/>
          </p:nvPr>
        </p:nvSpPr>
        <p:spPr/>
        <p:txBody>
          <a:bodyPr/>
          <a:lstStyle/>
          <a:p>
            <a:r>
              <a:rPr lang="en-US" smtClean="0"/>
              <a:t>Seminar – Fall 2018</a:t>
            </a:r>
            <a:endParaRPr lang="en-US" dirty="0"/>
          </a:p>
        </p:txBody>
      </p:sp>
      <p:sp>
        <p:nvSpPr>
          <p:cNvPr id="9" name="Slide Number Placeholder 8"/>
          <p:cNvSpPr>
            <a:spLocks noGrp="1"/>
          </p:cNvSpPr>
          <p:nvPr>
            <p:ph type="sldNum" sz="quarter" idx="12"/>
          </p:nvPr>
        </p:nvSpPr>
        <p:spPr/>
        <p:txBody>
          <a:bodyPr/>
          <a:lstStyle/>
          <a:p>
            <a:fld id="{BDA5F717-12EE-A348-A3FB-CFE8FCC4E8AC}" type="slidenum">
              <a:rPr lang="en-US" smtClean="0"/>
              <a:t>14</a:t>
            </a:fld>
            <a:endParaRPr lang="en-US"/>
          </a:p>
        </p:txBody>
      </p:sp>
      <p:sp>
        <p:nvSpPr>
          <p:cNvPr id="10" name="Oval 9"/>
          <p:cNvSpPr/>
          <p:nvPr/>
        </p:nvSpPr>
        <p:spPr>
          <a:xfrm>
            <a:off x="571500" y="2279512"/>
            <a:ext cx="2794000" cy="1822588"/>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800" b="1" dirty="0" smtClean="0"/>
              <a:t>Image information content</a:t>
            </a:r>
            <a:endParaRPr lang="en-US" sz="1500" dirty="0"/>
          </a:p>
        </p:txBody>
      </p:sp>
      <p:sp>
        <p:nvSpPr>
          <p:cNvPr id="12" name="Oval 11"/>
          <p:cNvSpPr/>
          <p:nvPr/>
        </p:nvSpPr>
        <p:spPr>
          <a:xfrm>
            <a:off x="5778500" y="2279512"/>
            <a:ext cx="2527300" cy="1822588"/>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800" b="1" dirty="0" smtClean="0"/>
              <a:t>Changes in Treatment</a:t>
            </a:r>
            <a:endParaRPr lang="en-US" sz="1500" dirty="0"/>
          </a:p>
        </p:txBody>
      </p:sp>
      <p:cxnSp>
        <p:nvCxnSpPr>
          <p:cNvPr id="3" name="Straight Connector 2"/>
          <p:cNvCxnSpPr/>
          <p:nvPr/>
        </p:nvCxnSpPr>
        <p:spPr>
          <a:xfrm flipV="1">
            <a:off x="3467099" y="3124200"/>
            <a:ext cx="219456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569970" y="2684280"/>
            <a:ext cx="2373630" cy="323165"/>
          </a:xfrm>
          <a:prstGeom prst="rect">
            <a:avLst/>
          </a:prstGeom>
          <a:noFill/>
        </p:spPr>
        <p:txBody>
          <a:bodyPr wrap="square" rtlCol="0">
            <a:spAutoFit/>
          </a:bodyPr>
          <a:lstStyle/>
          <a:p>
            <a:r>
              <a:rPr lang="en-US" sz="1500" b="1" dirty="0" smtClean="0"/>
              <a:t>Diagnosis </a:t>
            </a:r>
            <a:r>
              <a:rPr lang="en-US" sz="1500" b="1" smtClean="0"/>
              <a:t>thinking Change</a:t>
            </a:r>
            <a:endParaRPr lang="en-US" sz="1500" b="1" dirty="0"/>
          </a:p>
        </p:txBody>
      </p:sp>
    </p:spTree>
    <p:extLst>
      <p:ext uri="{BB962C8B-B14F-4D97-AF65-F5344CB8AC3E}">
        <p14:creationId xmlns:p14="http://schemas.microsoft.com/office/powerpoint/2010/main" val="19823041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Level 3: Diagnosis Thinking </a:t>
            </a:r>
            <a:r>
              <a:rPr lang="en-US" dirty="0" smtClean="0"/>
              <a:t>Efficacy Methods </a:t>
            </a:r>
            <a:endParaRPr lang="en-US" dirty="0"/>
          </a:p>
        </p:txBody>
      </p:sp>
      <p:sp>
        <p:nvSpPr>
          <p:cNvPr id="3" name="Content Placeholder 2"/>
          <p:cNvSpPr>
            <a:spLocks noGrp="1"/>
          </p:cNvSpPr>
          <p:nvPr>
            <p:ph idx="1"/>
          </p:nvPr>
        </p:nvSpPr>
        <p:spPr/>
        <p:txBody>
          <a:bodyPr/>
          <a:lstStyle/>
          <a:p>
            <a:r>
              <a:rPr lang="en-US" dirty="0" smtClean="0"/>
              <a:t>Empirical method : Differential Diagnosis</a:t>
            </a:r>
          </a:p>
          <a:p>
            <a:endParaRPr lang="en-US" dirty="0" smtClean="0"/>
          </a:p>
          <a:p>
            <a:endParaRPr lang="en-US" dirty="0"/>
          </a:p>
        </p:txBody>
      </p:sp>
      <p:sp>
        <p:nvSpPr>
          <p:cNvPr id="4" name="Date Placeholder 3"/>
          <p:cNvSpPr>
            <a:spLocks noGrp="1"/>
          </p:cNvSpPr>
          <p:nvPr>
            <p:ph type="dt" sz="half" idx="10"/>
          </p:nvPr>
        </p:nvSpPr>
        <p:spPr/>
        <p:txBody>
          <a:bodyPr/>
          <a:lstStyle/>
          <a:p>
            <a:r>
              <a:rPr lang="en-US" smtClean="0"/>
              <a:t>Sep 18 2018</a:t>
            </a:r>
            <a:endParaRPr lang="en-US"/>
          </a:p>
        </p:txBody>
      </p:sp>
      <p:sp>
        <p:nvSpPr>
          <p:cNvPr id="5" name="Footer Placeholder 4"/>
          <p:cNvSpPr>
            <a:spLocks noGrp="1"/>
          </p:cNvSpPr>
          <p:nvPr>
            <p:ph type="ftr" sz="quarter" idx="11"/>
          </p:nvPr>
        </p:nvSpPr>
        <p:spPr/>
        <p:txBody>
          <a:bodyPr/>
          <a:lstStyle/>
          <a:p>
            <a:r>
              <a:rPr lang="en-US" smtClean="0"/>
              <a:t>Seminar – Fall 2018</a:t>
            </a:r>
            <a:endParaRPr lang="en-US"/>
          </a:p>
        </p:txBody>
      </p:sp>
      <p:sp>
        <p:nvSpPr>
          <p:cNvPr id="6" name="Slide Number Placeholder 5"/>
          <p:cNvSpPr>
            <a:spLocks noGrp="1"/>
          </p:cNvSpPr>
          <p:nvPr>
            <p:ph type="sldNum" sz="quarter" idx="12"/>
          </p:nvPr>
        </p:nvSpPr>
        <p:spPr/>
        <p:txBody>
          <a:bodyPr/>
          <a:lstStyle/>
          <a:p>
            <a:fld id="{BDA5F717-12EE-A348-A3FB-CFE8FCC4E8AC}" type="slidenum">
              <a:rPr lang="en-US" smtClean="0"/>
              <a:t>15</a:t>
            </a:fld>
            <a:endParaRPr lang="en-US"/>
          </a:p>
        </p:txBody>
      </p:sp>
      <p:sp>
        <p:nvSpPr>
          <p:cNvPr id="7" name="Oval 6"/>
          <p:cNvSpPr/>
          <p:nvPr/>
        </p:nvSpPr>
        <p:spPr>
          <a:xfrm>
            <a:off x="1155700" y="2279512"/>
            <a:ext cx="1948042" cy="1822588"/>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800" dirty="0" err="1" smtClean="0"/>
              <a:t>Prob</a:t>
            </a:r>
            <a:r>
              <a:rPr lang="en-US" sz="1800" dirty="0" smtClean="0"/>
              <a:t>(correct diagnosis)</a:t>
            </a:r>
            <a:endParaRPr lang="en-US" sz="1800" dirty="0"/>
          </a:p>
        </p:txBody>
      </p:sp>
      <p:sp>
        <p:nvSpPr>
          <p:cNvPr id="8" name="Oval 7"/>
          <p:cNvSpPr/>
          <p:nvPr/>
        </p:nvSpPr>
        <p:spPr>
          <a:xfrm>
            <a:off x="6206854" y="2161968"/>
            <a:ext cx="1974007" cy="1822588"/>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800" smtClean="0"/>
              <a:t>Prob</a:t>
            </a:r>
            <a:r>
              <a:rPr lang="en-US" sz="1800" dirty="0" smtClean="0"/>
              <a:t>(correct </a:t>
            </a:r>
            <a:r>
              <a:rPr lang="en-US" sz="1800" dirty="0"/>
              <a:t>diagnosis)</a:t>
            </a:r>
          </a:p>
          <a:p>
            <a:pPr algn="ctr"/>
            <a:endParaRPr lang="en-US" sz="1500" dirty="0"/>
          </a:p>
        </p:txBody>
      </p:sp>
      <p:sp>
        <p:nvSpPr>
          <p:cNvPr id="9" name="Right Arrow 8"/>
          <p:cNvSpPr/>
          <p:nvPr/>
        </p:nvSpPr>
        <p:spPr>
          <a:xfrm>
            <a:off x="3695700" y="2654093"/>
            <a:ext cx="2082800" cy="6605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532096" y="2279512"/>
            <a:ext cx="2373630" cy="323165"/>
          </a:xfrm>
          <a:prstGeom prst="rect">
            <a:avLst/>
          </a:prstGeom>
          <a:noFill/>
        </p:spPr>
        <p:txBody>
          <a:bodyPr wrap="square" rtlCol="0">
            <a:spAutoFit/>
          </a:bodyPr>
          <a:lstStyle/>
          <a:p>
            <a:r>
              <a:rPr lang="en-US" sz="1500" b="1" dirty="0" smtClean="0"/>
              <a:t>Image information</a:t>
            </a:r>
            <a:endParaRPr lang="en-US" sz="1500" b="1" dirty="0"/>
          </a:p>
        </p:txBody>
      </p:sp>
    </p:spTree>
    <p:extLst>
      <p:ext uri="{BB962C8B-B14F-4D97-AF65-F5344CB8AC3E}">
        <p14:creationId xmlns:p14="http://schemas.microsoft.com/office/powerpoint/2010/main" val="776749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Reasoning Foundations for</a:t>
            </a:r>
            <a:br>
              <a:rPr lang="en-US" sz="2800" dirty="0"/>
            </a:br>
            <a:r>
              <a:rPr lang="en-US" sz="2800" dirty="0"/>
              <a:t>Medical Diagnosis </a:t>
            </a:r>
            <a:br>
              <a:rPr lang="en-US" sz="2800" dirty="0"/>
            </a:br>
            <a:endParaRPr lang="en-US" sz="2800" dirty="0"/>
          </a:p>
        </p:txBody>
      </p:sp>
      <p:sp>
        <p:nvSpPr>
          <p:cNvPr id="3" name="Content Placeholder 2"/>
          <p:cNvSpPr>
            <a:spLocks noGrp="1"/>
          </p:cNvSpPr>
          <p:nvPr>
            <p:ph idx="1"/>
          </p:nvPr>
        </p:nvSpPr>
        <p:spPr/>
        <p:txBody>
          <a:bodyPr/>
          <a:lstStyle/>
          <a:p>
            <a:r>
              <a:rPr lang="en-US" sz="3200" dirty="0"/>
              <a:t>Aim:  </a:t>
            </a:r>
          </a:p>
          <a:p>
            <a:endParaRPr lang="en-US" sz="3200" dirty="0"/>
          </a:p>
          <a:p>
            <a:r>
              <a:rPr lang="en-US" dirty="0"/>
              <a:t>To know about the complicated reasoning  processes that how the physician makes a medical diagnosis</a:t>
            </a:r>
          </a:p>
        </p:txBody>
      </p:sp>
      <p:sp>
        <p:nvSpPr>
          <p:cNvPr id="4" name="Date Placeholder 3"/>
          <p:cNvSpPr>
            <a:spLocks noGrp="1"/>
          </p:cNvSpPr>
          <p:nvPr>
            <p:ph type="dt" sz="half" idx="10"/>
          </p:nvPr>
        </p:nvSpPr>
        <p:spPr/>
        <p:txBody>
          <a:bodyPr/>
          <a:lstStyle/>
          <a:p>
            <a:r>
              <a:rPr lang="en-US" smtClean="0"/>
              <a:t>Sep 18 2018</a:t>
            </a:r>
            <a:endParaRPr lang="en-US"/>
          </a:p>
        </p:txBody>
      </p:sp>
      <p:sp>
        <p:nvSpPr>
          <p:cNvPr id="5" name="Footer Placeholder 4"/>
          <p:cNvSpPr>
            <a:spLocks noGrp="1"/>
          </p:cNvSpPr>
          <p:nvPr>
            <p:ph type="ftr" sz="quarter" idx="11"/>
          </p:nvPr>
        </p:nvSpPr>
        <p:spPr/>
        <p:txBody>
          <a:bodyPr/>
          <a:lstStyle/>
          <a:p>
            <a:r>
              <a:rPr lang="en-US" smtClean="0"/>
              <a:t>Seminar – Fall 2018</a:t>
            </a:r>
            <a:endParaRPr lang="en-US"/>
          </a:p>
        </p:txBody>
      </p:sp>
      <p:sp>
        <p:nvSpPr>
          <p:cNvPr id="6" name="Slide Number Placeholder 5"/>
          <p:cNvSpPr>
            <a:spLocks noGrp="1"/>
          </p:cNvSpPr>
          <p:nvPr>
            <p:ph type="sldNum" sz="quarter" idx="12"/>
          </p:nvPr>
        </p:nvSpPr>
        <p:spPr/>
        <p:txBody>
          <a:bodyPr/>
          <a:lstStyle/>
          <a:p>
            <a:fld id="{BDA5F717-12EE-A348-A3FB-CFE8FCC4E8AC}" type="slidenum">
              <a:rPr lang="en-US" smtClean="0"/>
              <a:t>16</a:t>
            </a:fld>
            <a:endParaRPr lang="en-US"/>
          </a:p>
        </p:txBody>
      </p:sp>
    </p:spTree>
    <p:extLst>
      <p:ext uri="{BB962C8B-B14F-4D97-AF65-F5344CB8AC3E}">
        <p14:creationId xmlns:p14="http://schemas.microsoft.com/office/powerpoint/2010/main" val="38911511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Inherent Concepts for the theory: </a:t>
            </a:r>
          </a:p>
        </p:txBody>
      </p:sp>
      <p:sp>
        <p:nvSpPr>
          <p:cNvPr id="4" name="Date Placeholder 3"/>
          <p:cNvSpPr>
            <a:spLocks noGrp="1"/>
          </p:cNvSpPr>
          <p:nvPr>
            <p:ph type="dt" sz="half" idx="10"/>
          </p:nvPr>
        </p:nvSpPr>
        <p:spPr/>
        <p:txBody>
          <a:bodyPr/>
          <a:lstStyle/>
          <a:p>
            <a:r>
              <a:rPr lang="en-US" smtClean="0"/>
              <a:t>Sep 18 2018</a:t>
            </a:r>
            <a:endParaRPr lang="en-US"/>
          </a:p>
        </p:txBody>
      </p:sp>
      <p:sp>
        <p:nvSpPr>
          <p:cNvPr id="5" name="Footer Placeholder 4"/>
          <p:cNvSpPr>
            <a:spLocks noGrp="1"/>
          </p:cNvSpPr>
          <p:nvPr>
            <p:ph type="ftr" sz="quarter" idx="11"/>
          </p:nvPr>
        </p:nvSpPr>
        <p:spPr/>
        <p:txBody>
          <a:bodyPr/>
          <a:lstStyle/>
          <a:p>
            <a:r>
              <a:rPr lang="en-US" dirty="0" smtClean="0"/>
              <a:t>Seminar – Fall 2018</a:t>
            </a:r>
            <a:endParaRPr lang="en-US" dirty="0"/>
          </a:p>
        </p:txBody>
      </p:sp>
      <p:sp>
        <p:nvSpPr>
          <p:cNvPr id="6" name="Slide Number Placeholder 5"/>
          <p:cNvSpPr>
            <a:spLocks noGrp="1"/>
          </p:cNvSpPr>
          <p:nvPr>
            <p:ph type="sldNum" sz="quarter" idx="12"/>
          </p:nvPr>
        </p:nvSpPr>
        <p:spPr/>
        <p:txBody>
          <a:bodyPr/>
          <a:lstStyle/>
          <a:p>
            <a:fld id="{BDA5F717-12EE-A348-A3FB-CFE8FCC4E8AC}" type="slidenum">
              <a:rPr lang="en-US" smtClean="0"/>
              <a:t>17</a:t>
            </a:fld>
            <a:endParaRPr lang="en-US"/>
          </a:p>
        </p:txBody>
      </p:sp>
      <p:sp>
        <p:nvSpPr>
          <p:cNvPr id="7" name="Rectangle 6"/>
          <p:cNvSpPr/>
          <p:nvPr/>
        </p:nvSpPr>
        <p:spPr>
          <a:xfrm>
            <a:off x="3387436" y="1548570"/>
            <a:ext cx="1600199" cy="443021"/>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en-US" sz="1800" dirty="0" smtClean="0"/>
              <a:t>Symbolic Logic</a:t>
            </a:r>
          </a:p>
        </p:txBody>
      </p:sp>
      <p:sp>
        <p:nvSpPr>
          <p:cNvPr id="8" name="Rectangle 7"/>
          <p:cNvSpPr/>
          <p:nvPr/>
        </p:nvSpPr>
        <p:spPr>
          <a:xfrm>
            <a:off x="3387436" y="2570343"/>
            <a:ext cx="1600199" cy="443021"/>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en-US" sz="1800" dirty="0" smtClean="0"/>
              <a:t>Probability</a:t>
            </a:r>
          </a:p>
        </p:txBody>
      </p:sp>
      <p:sp>
        <p:nvSpPr>
          <p:cNvPr id="9" name="Rectangle 8"/>
          <p:cNvSpPr/>
          <p:nvPr/>
        </p:nvSpPr>
        <p:spPr>
          <a:xfrm>
            <a:off x="3387435" y="3491670"/>
            <a:ext cx="1600199" cy="443021"/>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en-US" sz="1800" dirty="0" smtClean="0"/>
              <a:t>Value Theory</a:t>
            </a:r>
            <a:endParaRPr lang="en-US" sz="1800" dirty="0"/>
          </a:p>
        </p:txBody>
      </p:sp>
    </p:spTree>
    <p:extLst>
      <p:ext uri="{BB962C8B-B14F-4D97-AF65-F5344CB8AC3E}">
        <p14:creationId xmlns:p14="http://schemas.microsoft.com/office/powerpoint/2010/main" val="6939272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u="sng" dirty="0"/>
              <a:t>Symbolic Logic</a:t>
            </a:r>
            <a:br>
              <a:rPr lang="en-US" sz="3600" u="sng" dirty="0"/>
            </a:br>
            <a:endParaRPr lang="en-US" dirty="0"/>
          </a:p>
        </p:txBody>
      </p:sp>
      <p:sp>
        <p:nvSpPr>
          <p:cNvPr id="3" name="Content Placeholder 2"/>
          <p:cNvSpPr>
            <a:spLocks noGrp="1"/>
          </p:cNvSpPr>
          <p:nvPr>
            <p:ph idx="1"/>
          </p:nvPr>
        </p:nvSpPr>
        <p:spPr>
          <a:xfrm>
            <a:off x="404904" y="1565768"/>
            <a:ext cx="8110446" cy="2195741"/>
          </a:xfrm>
        </p:spPr>
        <p:txBody>
          <a:bodyPr/>
          <a:lstStyle/>
          <a:p>
            <a:r>
              <a:rPr lang="en-US" dirty="0"/>
              <a:t>combinations of signs and symptoms that the patient does and does not have in relation to possible combinations of diseases.</a:t>
            </a:r>
            <a:br>
              <a:rPr lang="en-US" dirty="0"/>
            </a:br>
            <a:endParaRPr lang="en-US" dirty="0"/>
          </a:p>
          <a:p>
            <a:endParaRPr lang="en-US" dirty="0"/>
          </a:p>
        </p:txBody>
      </p:sp>
      <p:sp>
        <p:nvSpPr>
          <p:cNvPr id="4" name="Date Placeholder 3"/>
          <p:cNvSpPr>
            <a:spLocks noGrp="1"/>
          </p:cNvSpPr>
          <p:nvPr>
            <p:ph type="dt" sz="half" idx="10"/>
          </p:nvPr>
        </p:nvSpPr>
        <p:spPr/>
        <p:txBody>
          <a:bodyPr/>
          <a:lstStyle/>
          <a:p>
            <a:r>
              <a:rPr lang="en-US" smtClean="0"/>
              <a:t>Sep 18 2018</a:t>
            </a:r>
            <a:endParaRPr lang="en-US"/>
          </a:p>
        </p:txBody>
      </p:sp>
      <p:sp>
        <p:nvSpPr>
          <p:cNvPr id="5" name="Footer Placeholder 4"/>
          <p:cNvSpPr>
            <a:spLocks noGrp="1"/>
          </p:cNvSpPr>
          <p:nvPr>
            <p:ph type="ftr" sz="quarter" idx="11"/>
          </p:nvPr>
        </p:nvSpPr>
        <p:spPr/>
        <p:txBody>
          <a:bodyPr/>
          <a:lstStyle/>
          <a:p>
            <a:r>
              <a:rPr lang="en-US" smtClean="0"/>
              <a:t>Seminar – Fall 2018</a:t>
            </a:r>
            <a:endParaRPr lang="en-US"/>
          </a:p>
        </p:txBody>
      </p:sp>
      <p:sp>
        <p:nvSpPr>
          <p:cNvPr id="6" name="Slide Number Placeholder 5"/>
          <p:cNvSpPr>
            <a:spLocks noGrp="1"/>
          </p:cNvSpPr>
          <p:nvPr>
            <p:ph type="sldNum" sz="quarter" idx="12"/>
          </p:nvPr>
        </p:nvSpPr>
        <p:spPr/>
        <p:txBody>
          <a:bodyPr/>
          <a:lstStyle/>
          <a:p>
            <a:fld id="{BDA5F717-12EE-A348-A3FB-CFE8FCC4E8AC}" type="slidenum">
              <a:rPr lang="en-US" smtClean="0"/>
              <a:t>18</a:t>
            </a:fld>
            <a:endParaRPr lang="en-US"/>
          </a:p>
        </p:txBody>
      </p:sp>
    </p:spTree>
    <p:extLst>
      <p:ext uri="{BB962C8B-B14F-4D97-AF65-F5344CB8AC3E}">
        <p14:creationId xmlns:p14="http://schemas.microsoft.com/office/powerpoint/2010/main" val="29268466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u="sng" dirty="0"/>
              <a:t>Probability</a:t>
            </a:r>
            <a:br>
              <a:rPr lang="en-US" sz="3600" u="sng" dirty="0"/>
            </a:br>
            <a:endParaRPr lang="en-US" dirty="0"/>
          </a:p>
        </p:txBody>
      </p:sp>
      <p:sp>
        <p:nvSpPr>
          <p:cNvPr id="3" name="Content Placeholder 2"/>
          <p:cNvSpPr>
            <a:spLocks noGrp="1"/>
          </p:cNvSpPr>
          <p:nvPr>
            <p:ph idx="1"/>
          </p:nvPr>
        </p:nvSpPr>
        <p:spPr>
          <a:xfrm>
            <a:off x="404904" y="1639384"/>
            <a:ext cx="8110446" cy="2444244"/>
          </a:xfrm>
        </p:spPr>
        <p:txBody>
          <a:bodyPr/>
          <a:lstStyle/>
          <a:p>
            <a:r>
              <a:rPr lang="en-US" dirty="0"/>
              <a:t>to determine which of these alternative disease complexes is "most likely" for this patient.</a:t>
            </a:r>
            <a:br>
              <a:rPr lang="en-US" dirty="0"/>
            </a:br>
            <a:endParaRPr lang="en-US" dirty="0"/>
          </a:p>
          <a:p>
            <a:endParaRPr lang="en-US" dirty="0"/>
          </a:p>
        </p:txBody>
      </p:sp>
      <p:sp>
        <p:nvSpPr>
          <p:cNvPr id="4" name="Date Placeholder 3"/>
          <p:cNvSpPr>
            <a:spLocks noGrp="1"/>
          </p:cNvSpPr>
          <p:nvPr>
            <p:ph type="dt" sz="half" idx="10"/>
          </p:nvPr>
        </p:nvSpPr>
        <p:spPr/>
        <p:txBody>
          <a:bodyPr/>
          <a:lstStyle/>
          <a:p>
            <a:r>
              <a:rPr lang="en-US" smtClean="0"/>
              <a:t>Sep 18 2018</a:t>
            </a:r>
            <a:endParaRPr lang="en-US"/>
          </a:p>
        </p:txBody>
      </p:sp>
      <p:sp>
        <p:nvSpPr>
          <p:cNvPr id="5" name="Footer Placeholder 4"/>
          <p:cNvSpPr>
            <a:spLocks noGrp="1"/>
          </p:cNvSpPr>
          <p:nvPr>
            <p:ph type="ftr" sz="quarter" idx="11"/>
          </p:nvPr>
        </p:nvSpPr>
        <p:spPr/>
        <p:txBody>
          <a:bodyPr/>
          <a:lstStyle/>
          <a:p>
            <a:r>
              <a:rPr lang="en-US" smtClean="0"/>
              <a:t>Seminar – Fall 2018</a:t>
            </a:r>
            <a:endParaRPr lang="en-US"/>
          </a:p>
        </p:txBody>
      </p:sp>
      <p:sp>
        <p:nvSpPr>
          <p:cNvPr id="6" name="Slide Number Placeholder 5"/>
          <p:cNvSpPr>
            <a:spLocks noGrp="1"/>
          </p:cNvSpPr>
          <p:nvPr>
            <p:ph type="sldNum" sz="quarter" idx="12"/>
          </p:nvPr>
        </p:nvSpPr>
        <p:spPr/>
        <p:txBody>
          <a:bodyPr/>
          <a:lstStyle/>
          <a:p>
            <a:fld id="{BDA5F717-12EE-A348-A3FB-CFE8FCC4E8AC}" type="slidenum">
              <a:rPr lang="en-US" smtClean="0"/>
              <a:t>19</a:t>
            </a:fld>
            <a:endParaRPr lang="en-US"/>
          </a:p>
        </p:txBody>
      </p:sp>
    </p:spTree>
    <p:extLst>
      <p:ext uri="{BB962C8B-B14F-4D97-AF65-F5344CB8AC3E}">
        <p14:creationId xmlns:p14="http://schemas.microsoft.com/office/powerpoint/2010/main" val="2781024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Contents</a:t>
            </a:r>
          </a:p>
        </p:txBody>
      </p:sp>
      <p:sp>
        <p:nvSpPr>
          <p:cNvPr id="14" name="Content Placeholder 13"/>
          <p:cNvSpPr>
            <a:spLocks noGrp="1"/>
          </p:cNvSpPr>
          <p:nvPr>
            <p:ph idx="1"/>
          </p:nvPr>
        </p:nvSpPr>
        <p:spPr/>
        <p:txBody>
          <a:bodyPr>
            <a:normAutofit/>
          </a:bodyPr>
          <a:lstStyle/>
          <a:p>
            <a:r>
              <a:rPr lang="en-US" dirty="0" smtClean="0"/>
              <a:t>Background</a:t>
            </a:r>
            <a:endParaRPr lang="en-US" dirty="0"/>
          </a:p>
          <a:p>
            <a:r>
              <a:rPr lang="en-US" dirty="0" smtClean="0"/>
              <a:t>Related Work</a:t>
            </a:r>
            <a:endParaRPr lang="en-US" dirty="0"/>
          </a:p>
          <a:p>
            <a:r>
              <a:rPr lang="en-US" dirty="0" smtClean="0"/>
              <a:t>Efficacy Model</a:t>
            </a:r>
            <a:endParaRPr lang="en-US" dirty="0"/>
          </a:p>
          <a:p>
            <a:r>
              <a:rPr lang="en-US" dirty="0" smtClean="0"/>
              <a:t>Conclusion</a:t>
            </a:r>
          </a:p>
          <a:p>
            <a:r>
              <a:rPr lang="en-US" dirty="0" smtClean="0"/>
              <a:t>References</a:t>
            </a:r>
          </a:p>
          <a:p>
            <a:r>
              <a:rPr lang="en-US" dirty="0" smtClean="0"/>
              <a:t>Q&amp;A</a:t>
            </a:r>
          </a:p>
        </p:txBody>
      </p:sp>
      <p:sp>
        <p:nvSpPr>
          <p:cNvPr id="7" name="Date Placeholder 6"/>
          <p:cNvSpPr>
            <a:spLocks noGrp="1"/>
          </p:cNvSpPr>
          <p:nvPr>
            <p:ph type="dt" sz="half" idx="10"/>
          </p:nvPr>
        </p:nvSpPr>
        <p:spPr/>
        <p:txBody>
          <a:bodyPr/>
          <a:lstStyle/>
          <a:p>
            <a:r>
              <a:rPr lang="en-US" smtClean="0"/>
              <a:t>Sep 18 2018</a:t>
            </a:r>
            <a:endParaRPr lang="en-US" dirty="0"/>
          </a:p>
        </p:txBody>
      </p:sp>
      <p:sp>
        <p:nvSpPr>
          <p:cNvPr id="8" name="Footer Placeholder 7"/>
          <p:cNvSpPr>
            <a:spLocks noGrp="1"/>
          </p:cNvSpPr>
          <p:nvPr>
            <p:ph type="ftr" sz="quarter" idx="11"/>
          </p:nvPr>
        </p:nvSpPr>
        <p:spPr/>
        <p:txBody>
          <a:bodyPr/>
          <a:lstStyle/>
          <a:p>
            <a:r>
              <a:rPr lang="en-US" smtClean="0"/>
              <a:t>Seminar – Fall 2018</a:t>
            </a:r>
            <a:endParaRPr lang="en-US" dirty="0"/>
          </a:p>
        </p:txBody>
      </p:sp>
      <p:sp>
        <p:nvSpPr>
          <p:cNvPr id="9" name="Slide Number Placeholder 8"/>
          <p:cNvSpPr>
            <a:spLocks noGrp="1"/>
          </p:cNvSpPr>
          <p:nvPr>
            <p:ph type="sldNum" sz="quarter" idx="12"/>
          </p:nvPr>
        </p:nvSpPr>
        <p:spPr/>
        <p:txBody>
          <a:bodyPr/>
          <a:lstStyle/>
          <a:p>
            <a:fld id="{BDA5F717-12EE-A348-A3FB-CFE8FCC4E8AC}" type="slidenum">
              <a:rPr lang="en-US" smtClean="0"/>
              <a:t>2</a:t>
            </a:fld>
            <a:endParaRPr lang="en-US"/>
          </a:p>
        </p:txBody>
      </p:sp>
    </p:spTree>
    <p:extLst>
      <p:ext uri="{BB962C8B-B14F-4D97-AF65-F5344CB8AC3E}">
        <p14:creationId xmlns:p14="http://schemas.microsoft.com/office/powerpoint/2010/main" val="291238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xEl>
                                              <p:pRg st="1" end="1"/>
                                            </p:txEl>
                                          </p:spTgt>
                                        </p:tgtEl>
                                        <p:attrNameLst>
                                          <p:attrName>style.visibility</p:attrName>
                                        </p:attrNameLst>
                                      </p:cBhvr>
                                      <p:to>
                                        <p:strVal val="visible"/>
                                      </p:to>
                                    </p:set>
                                    <p:anim calcmode="lin" valueType="num">
                                      <p:cBhvr additive="base">
                                        <p:cTn id="13"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xEl>
                                              <p:pRg st="2" end="2"/>
                                            </p:txEl>
                                          </p:spTgt>
                                        </p:tgtEl>
                                        <p:attrNameLst>
                                          <p:attrName>style.visibility</p:attrName>
                                        </p:attrNameLst>
                                      </p:cBhvr>
                                      <p:to>
                                        <p:strVal val="visible"/>
                                      </p:to>
                                    </p:set>
                                    <p:anim calcmode="lin" valueType="num">
                                      <p:cBhvr additive="base">
                                        <p:cTn id="19" dur="500" fill="hold"/>
                                        <p:tgtEl>
                                          <p:spTgt spid="1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xEl>
                                              <p:pRg st="3" end="3"/>
                                            </p:txEl>
                                          </p:spTgt>
                                        </p:tgtEl>
                                        <p:attrNameLst>
                                          <p:attrName>style.visibility</p:attrName>
                                        </p:attrNameLst>
                                      </p:cBhvr>
                                      <p:to>
                                        <p:strVal val="visible"/>
                                      </p:to>
                                    </p:set>
                                    <p:anim calcmode="lin" valueType="num">
                                      <p:cBhvr additive="base">
                                        <p:cTn id="25" dur="500" fill="hold"/>
                                        <p:tgtEl>
                                          <p:spTgt spid="1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xEl>
                                              <p:pRg st="4" end="4"/>
                                            </p:txEl>
                                          </p:spTgt>
                                        </p:tgtEl>
                                        <p:attrNameLst>
                                          <p:attrName>style.visibility</p:attrName>
                                        </p:attrNameLst>
                                      </p:cBhvr>
                                      <p:to>
                                        <p:strVal val="visible"/>
                                      </p:to>
                                    </p:set>
                                    <p:anim calcmode="lin" valueType="num">
                                      <p:cBhvr additive="base">
                                        <p:cTn id="31" dur="500" fill="hold"/>
                                        <p:tgtEl>
                                          <p:spTgt spid="1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4">
                                            <p:txEl>
                                              <p:pRg st="5" end="5"/>
                                            </p:txEl>
                                          </p:spTgt>
                                        </p:tgtEl>
                                        <p:attrNameLst>
                                          <p:attrName>style.visibility</p:attrName>
                                        </p:attrNameLst>
                                      </p:cBhvr>
                                      <p:to>
                                        <p:strVal val="visible"/>
                                      </p:to>
                                    </p:set>
                                    <p:anim calcmode="lin" valueType="num">
                                      <p:cBhvr additive="base">
                                        <p:cTn id="37" dur="500" fill="hold"/>
                                        <p:tgtEl>
                                          <p:spTgt spid="1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Value Theory</a:t>
            </a:r>
            <a:endParaRPr lang="en-US" dirty="0"/>
          </a:p>
        </p:txBody>
      </p:sp>
      <p:sp>
        <p:nvSpPr>
          <p:cNvPr id="3" name="Content Placeholder 2"/>
          <p:cNvSpPr>
            <a:spLocks noGrp="1"/>
          </p:cNvSpPr>
          <p:nvPr>
            <p:ph idx="1"/>
          </p:nvPr>
        </p:nvSpPr>
        <p:spPr>
          <a:xfrm>
            <a:off x="404904" y="1579418"/>
            <a:ext cx="8110446" cy="1828800"/>
          </a:xfrm>
        </p:spPr>
        <p:txBody>
          <a:bodyPr/>
          <a:lstStyle/>
          <a:p>
            <a:r>
              <a:rPr lang="en-US" dirty="0"/>
              <a:t>to choose that treatment which will maximize the chance of curing the patient under the ethical, social, economic, and moral constraints.</a:t>
            </a:r>
            <a:br>
              <a:rPr lang="en-US" dirty="0"/>
            </a:br>
            <a:endParaRPr lang="en-US" dirty="0"/>
          </a:p>
          <a:p>
            <a:endParaRPr lang="en-US" dirty="0"/>
          </a:p>
        </p:txBody>
      </p:sp>
      <p:sp>
        <p:nvSpPr>
          <p:cNvPr id="4" name="Date Placeholder 3"/>
          <p:cNvSpPr>
            <a:spLocks noGrp="1"/>
          </p:cNvSpPr>
          <p:nvPr>
            <p:ph type="dt" sz="half" idx="10"/>
          </p:nvPr>
        </p:nvSpPr>
        <p:spPr/>
        <p:txBody>
          <a:bodyPr/>
          <a:lstStyle/>
          <a:p>
            <a:r>
              <a:rPr lang="en-US" smtClean="0"/>
              <a:t>Sep 18 2018</a:t>
            </a:r>
            <a:endParaRPr lang="en-US"/>
          </a:p>
        </p:txBody>
      </p:sp>
      <p:sp>
        <p:nvSpPr>
          <p:cNvPr id="5" name="Footer Placeholder 4"/>
          <p:cNvSpPr>
            <a:spLocks noGrp="1"/>
          </p:cNvSpPr>
          <p:nvPr>
            <p:ph type="ftr" sz="quarter" idx="11"/>
          </p:nvPr>
        </p:nvSpPr>
        <p:spPr/>
        <p:txBody>
          <a:bodyPr/>
          <a:lstStyle/>
          <a:p>
            <a:r>
              <a:rPr lang="en-US" smtClean="0"/>
              <a:t>Seminar – Fall 2018</a:t>
            </a:r>
            <a:endParaRPr lang="en-US"/>
          </a:p>
        </p:txBody>
      </p:sp>
      <p:sp>
        <p:nvSpPr>
          <p:cNvPr id="6" name="Slide Number Placeholder 5"/>
          <p:cNvSpPr>
            <a:spLocks noGrp="1"/>
          </p:cNvSpPr>
          <p:nvPr>
            <p:ph type="sldNum" sz="quarter" idx="12"/>
          </p:nvPr>
        </p:nvSpPr>
        <p:spPr/>
        <p:txBody>
          <a:bodyPr/>
          <a:lstStyle/>
          <a:p>
            <a:fld id="{BDA5F717-12EE-A348-A3FB-CFE8FCC4E8AC}" type="slidenum">
              <a:rPr lang="en-US" smtClean="0"/>
              <a:t>20</a:t>
            </a:fld>
            <a:endParaRPr lang="en-US"/>
          </a:p>
        </p:txBody>
      </p:sp>
    </p:spTree>
    <p:extLst>
      <p:ext uri="{BB962C8B-B14F-4D97-AF65-F5344CB8AC3E}">
        <p14:creationId xmlns:p14="http://schemas.microsoft.com/office/powerpoint/2010/main" val="11584720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200" indent="-457200">
              <a:buFont typeface="Wingdings" pitchFamily="2" charset="2"/>
              <a:buChar char="Ø"/>
            </a:pPr>
            <a:r>
              <a:rPr lang="en-US" u="sng" dirty="0" smtClean="0"/>
              <a:t>Calculus of symbolic logic </a:t>
            </a:r>
            <a:br>
              <a:rPr lang="en-US" u="sng" dirty="0" smtClean="0"/>
            </a:br>
            <a:endParaRPr lang="en-US" u="sng" dirty="0"/>
          </a:p>
        </p:txBody>
      </p:sp>
      <p:sp>
        <p:nvSpPr>
          <p:cNvPr id="4" name="Date Placeholder 3"/>
          <p:cNvSpPr>
            <a:spLocks noGrp="1"/>
          </p:cNvSpPr>
          <p:nvPr>
            <p:ph type="dt" sz="half" idx="10"/>
          </p:nvPr>
        </p:nvSpPr>
        <p:spPr/>
        <p:txBody>
          <a:bodyPr/>
          <a:lstStyle/>
          <a:p>
            <a:r>
              <a:rPr lang="en-US" smtClean="0"/>
              <a:t>Sep 18 2018</a:t>
            </a:r>
            <a:endParaRPr lang="en-US"/>
          </a:p>
        </p:txBody>
      </p:sp>
      <p:sp>
        <p:nvSpPr>
          <p:cNvPr id="5" name="Footer Placeholder 4"/>
          <p:cNvSpPr>
            <a:spLocks noGrp="1"/>
          </p:cNvSpPr>
          <p:nvPr>
            <p:ph type="ftr" sz="quarter" idx="11"/>
          </p:nvPr>
        </p:nvSpPr>
        <p:spPr/>
        <p:txBody>
          <a:bodyPr/>
          <a:lstStyle/>
          <a:p>
            <a:r>
              <a:rPr lang="en-US" smtClean="0"/>
              <a:t>Seminar – Fall 2018</a:t>
            </a:r>
            <a:endParaRPr lang="en-US"/>
          </a:p>
        </p:txBody>
      </p:sp>
      <p:sp>
        <p:nvSpPr>
          <p:cNvPr id="6" name="Slide Number Placeholder 5"/>
          <p:cNvSpPr>
            <a:spLocks noGrp="1"/>
          </p:cNvSpPr>
          <p:nvPr>
            <p:ph type="sldNum" sz="quarter" idx="12"/>
          </p:nvPr>
        </p:nvSpPr>
        <p:spPr/>
        <p:txBody>
          <a:bodyPr/>
          <a:lstStyle/>
          <a:p>
            <a:fld id="{BDA5F717-12EE-A348-A3FB-CFE8FCC4E8AC}" type="slidenum">
              <a:rPr lang="en-US" smtClean="0"/>
              <a:t>21</a:t>
            </a:fld>
            <a:endParaRPr lang="en-US"/>
          </a:p>
        </p:txBody>
      </p:sp>
      <p:sp>
        <p:nvSpPr>
          <p:cNvPr id="8" name="Content Placeholder 7"/>
          <p:cNvSpPr txBox="1">
            <a:spLocks noGrp="1"/>
          </p:cNvSpPr>
          <p:nvPr>
            <p:ph idx="1"/>
          </p:nvPr>
        </p:nvSpPr>
        <p:spPr>
          <a:xfrm>
            <a:off x="404904" y="1369219"/>
            <a:ext cx="8110446" cy="1067472"/>
          </a:xfrm>
          <a:prstGeom prst="rect">
            <a:avLst/>
          </a:prstGeom>
          <a:noFill/>
        </p:spPr>
        <p:txBody>
          <a:bodyPr wrap="square" rtlCol="0">
            <a:spAutoFit/>
          </a:bodyPr>
          <a:lstStyle/>
          <a:p>
            <a:pPr marL="285750" indent="-285750">
              <a:buFont typeface="Wingdings" pitchFamily="2" charset="2"/>
              <a:buChar char="q"/>
            </a:pPr>
            <a:r>
              <a:rPr lang="en-US" b="1" dirty="0"/>
              <a:t>The symbols x, </a:t>
            </a:r>
            <a:r>
              <a:rPr lang="en-US" b="1" dirty="0" smtClean="0"/>
              <a:t>y  are </a:t>
            </a:r>
            <a:r>
              <a:rPr lang="en-US" b="1" dirty="0"/>
              <a:t>used to represent "</a:t>
            </a:r>
            <a:r>
              <a:rPr lang="en-US" b="1" dirty="0" smtClean="0"/>
              <a:t>attributes"  a </a:t>
            </a:r>
            <a:r>
              <a:rPr lang="en-US" b="1" dirty="0"/>
              <a:t/>
            </a:r>
            <a:br>
              <a:rPr lang="en-US" b="1" dirty="0"/>
            </a:br>
            <a:r>
              <a:rPr lang="en-US" b="1" dirty="0"/>
              <a:t>patient may have such as, </a:t>
            </a:r>
            <a:r>
              <a:rPr lang="en-US" b="1" dirty="0" smtClean="0"/>
              <a:t>a </a:t>
            </a:r>
            <a:r>
              <a:rPr lang="en-US" b="1" dirty="0"/>
              <a:t>sign "fever"</a:t>
            </a:r>
            <a:r>
              <a:rPr lang="en-US" dirty="0" smtClean="0"/>
              <a:t> .</a:t>
            </a:r>
          </a:p>
          <a:p>
            <a:pPr marL="285750" indent="-285750">
              <a:buFont typeface="Wingdings" pitchFamily="2" charset="2"/>
              <a:buChar char="q"/>
            </a:pPr>
            <a:endParaRPr lang="en-US" dirty="0"/>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309" y="2192483"/>
            <a:ext cx="4568211" cy="20295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144593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200" indent="-457200">
              <a:buFont typeface="Wingdings" pitchFamily="2" charset="2"/>
              <a:buChar char="Ø"/>
            </a:pPr>
            <a:r>
              <a:rPr lang="en-US" u="sng" dirty="0"/>
              <a:t>Calculus of symbolic logic </a:t>
            </a:r>
            <a:br>
              <a:rPr lang="en-US" u="sng" dirty="0"/>
            </a:br>
            <a:endParaRPr lang="en-US" dirty="0"/>
          </a:p>
        </p:txBody>
      </p:sp>
      <p:sp>
        <p:nvSpPr>
          <p:cNvPr id="4" name="Date Placeholder 3"/>
          <p:cNvSpPr>
            <a:spLocks noGrp="1"/>
          </p:cNvSpPr>
          <p:nvPr>
            <p:ph type="dt" sz="half" idx="10"/>
          </p:nvPr>
        </p:nvSpPr>
        <p:spPr/>
        <p:txBody>
          <a:bodyPr/>
          <a:lstStyle/>
          <a:p>
            <a:r>
              <a:rPr lang="en-US" smtClean="0"/>
              <a:t>Sep 18 2018</a:t>
            </a:r>
            <a:endParaRPr lang="en-US"/>
          </a:p>
        </p:txBody>
      </p:sp>
      <p:sp>
        <p:nvSpPr>
          <p:cNvPr id="5" name="Footer Placeholder 4"/>
          <p:cNvSpPr>
            <a:spLocks noGrp="1"/>
          </p:cNvSpPr>
          <p:nvPr>
            <p:ph type="ftr" sz="quarter" idx="11"/>
          </p:nvPr>
        </p:nvSpPr>
        <p:spPr/>
        <p:txBody>
          <a:bodyPr/>
          <a:lstStyle/>
          <a:p>
            <a:r>
              <a:rPr lang="en-US" smtClean="0"/>
              <a:t>Seminar – Fall 2018</a:t>
            </a:r>
            <a:endParaRPr lang="en-US"/>
          </a:p>
        </p:txBody>
      </p:sp>
      <p:sp>
        <p:nvSpPr>
          <p:cNvPr id="6" name="Slide Number Placeholder 5"/>
          <p:cNvSpPr>
            <a:spLocks noGrp="1"/>
          </p:cNvSpPr>
          <p:nvPr>
            <p:ph type="sldNum" sz="quarter" idx="12"/>
          </p:nvPr>
        </p:nvSpPr>
        <p:spPr/>
        <p:txBody>
          <a:bodyPr/>
          <a:lstStyle/>
          <a:p>
            <a:fld id="{BDA5F717-12EE-A348-A3FB-CFE8FCC4E8AC}" type="slidenum">
              <a:rPr lang="en-US" smtClean="0"/>
              <a:t>22</a:t>
            </a:fld>
            <a:endParaRPr lang="en-US"/>
          </a:p>
        </p:txBody>
      </p:sp>
      <p:pic>
        <p:nvPicPr>
          <p:cNvPr id="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69725" y="1130832"/>
            <a:ext cx="4517427" cy="20752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8" name="Rectangle 7"/>
          <p:cNvSpPr/>
          <p:nvPr/>
        </p:nvSpPr>
        <p:spPr>
          <a:xfrm>
            <a:off x="553157" y="3430885"/>
            <a:ext cx="7202310" cy="1200329"/>
          </a:xfrm>
          <a:prstGeom prst="rect">
            <a:avLst/>
          </a:prstGeom>
        </p:spPr>
        <p:txBody>
          <a:bodyPr wrap="square">
            <a:spAutoFit/>
          </a:bodyPr>
          <a:lstStyle/>
          <a:p>
            <a:pPr marL="285750" indent="-285750">
              <a:buFont typeface="Wingdings" pitchFamily="2" charset="2"/>
              <a:buChar char="q"/>
            </a:pPr>
            <a:r>
              <a:rPr lang="en-US" sz="1800" b="1" dirty="0"/>
              <a:t>a patient must fit into one of these complexes. The complexes are mutually exclusive-that is, a particular patient can fit into only one of the cases at a time.</a:t>
            </a:r>
            <a:r>
              <a:rPr lang="en-US" sz="1800" dirty="0"/>
              <a:t/>
            </a:r>
            <a:br>
              <a:rPr lang="en-US" sz="1800" dirty="0"/>
            </a:br>
            <a:endParaRPr lang="en-US" sz="1800" dirty="0"/>
          </a:p>
        </p:txBody>
      </p:sp>
    </p:spTree>
    <p:extLst>
      <p:ext uri="{BB962C8B-B14F-4D97-AF65-F5344CB8AC3E}">
        <p14:creationId xmlns:p14="http://schemas.microsoft.com/office/powerpoint/2010/main" val="1860539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a:t>
            </a:r>
            <a:r>
              <a:rPr lang="en-US" dirty="0"/>
              <a:t>fundamental formula of medical diagnosis </a:t>
            </a:r>
            <a:br>
              <a:rPr lang="en-US" dirty="0"/>
            </a:br>
            <a:endParaRPr lang="en-US" dirty="0"/>
          </a:p>
        </p:txBody>
      </p:sp>
      <p:sp>
        <p:nvSpPr>
          <p:cNvPr id="3" name="Content Placeholder 2"/>
          <p:cNvSpPr>
            <a:spLocks noGrp="1"/>
          </p:cNvSpPr>
          <p:nvPr>
            <p:ph idx="1"/>
          </p:nvPr>
        </p:nvSpPr>
        <p:spPr>
          <a:xfrm>
            <a:off x="404904" y="2777067"/>
            <a:ext cx="8110446" cy="1822439"/>
          </a:xfrm>
        </p:spPr>
        <p:txBody>
          <a:bodyPr/>
          <a:lstStyle/>
          <a:p>
            <a:r>
              <a:rPr lang="en-US" dirty="0" smtClean="0"/>
              <a:t>If </a:t>
            </a:r>
            <a:r>
              <a:rPr lang="en-US" dirty="0"/>
              <a:t>medical knowledge </a:t>
            </a:r>
            <a:r>
              <a:rPr lang="en-US" dirty="0">
                <a:solidFill>
                  <a:srgbClr val="C00000"/>
                </a:solidFill>
              </a:rPr>
              <a:t>E</a:t>
            </a:r>
            <a:r>
              <a:rPr lang="en-US" dirty="0"/>
              <a:t> is known,</a:t>
            </a:r>
            <a:br>
              <a:rPr lang="en-US" dirty="0"/>
            </a:br>
            <a:r>
              <a:rPr lang="en-US" dirty="0">
                <a:solidFill>
                  <a:srgbClr val="C00000"/>
                </a:solidFill>
              </a:rPr>
              <a:t>then</a:t>
            </a:r>
            <a:r>
              <a:rPr lang="en-US" dirty="0"/>
              <a:t>: if the patient presents </a:t>
            </a:r>
            <a:r>
              <a:rPr lang="en-US" dirty="0" smtClean="0"/>
              <a:t>symptoms  </a:t>
            </a:r>
            <a:r>
              <a:rPr lang="en-US" dirty="0" smtClean="0">
                <a:solidFill>
                  <a:srgbClr val="C00000"/>
                </a:solidFill>
              </a:rPr>
              <a:t>G</a:t>
            </a:r>
            <a:r>
              <a:rPr lang="en-US" dirty="0"/>
              <a:t>, he has </a:t>
            </a:r>
            <a:r>
              <a:rPr lang="en-US" dirty="0" smtClean="0"/>
              <a:t>disease  </a:t>
            </a:r>
            <a:r>
              <a:rPr lang="en-US" dirty="0">
                <a:solidFill>
                  <a:srgbClr val="FF0000"/>
                </a:solidFill>
              </a:rPr>
              <a:t>f</a:t>
            </a:r>
            <a:r>
              <a:rPr lang="en-US" dirty="0"/>
              <a:t> .</a:t>
            </a:r>
            <a:br>
              <a:rPr lang="en-US" dirty="0"/>
            </a:br>
            <a:endParaRPr lang="en-US" dirty="0"/>
          </a:p>
          <a:p>
            <a:endParaRPr lang="en-US" dirty="0"/>
          </a:p>
        </p:txBody>
      </p:sp>
      <p:sp>
        <p:nvSpPr>
          <p:cNvPr id="4" name="Date Placeholder 3"/>
          <p:cNvSpPr>
            <a:spLocks noGrp="1"/>
          </p:cNvSpPr>
          <p:nvPr>
            <p:ph type="dt" sz="half" idx="10"/>
          </p:nvPr>
        </p:nvSpPr>
        <p:spPr/>
        <p:txBody>
          <a:bodyPr/>
          <a:lstStyle/>
          <a:p>
            <a:r>
              <a:rPr lang="en-US" smtClean="0"/>
              <a:t>Sep 18 2018</a:t>
            </a:r>
            <a:endParaRPr lang="en-US"/>
          </a:p>
        </p:txBody>
      </p:sp>
      <p:sp>
        <p:nvSpPr>
          <p:cNvPr id="5" name="Footer Placeholder 4"/>
          <p:cNvSpPr>
            <a:spLocks noGrp="1"/>
          </p:cNvSpPr>
          <p:nvPr>
            <p:ph type="ftr" sz="quarter" idx="11"/>
          </p:nvPr>
        </p:nvSpPr>
        <p:spPr/>
        <p:txBody>
          <a:bodyPr/>
          <a:lstStyle/>
          <a:p>
            <a:r>
              <a:rPr lang="en-US" smtClean="0"/>
              <a:t>Seminar – Fall 2018</a:t>
            </a:r>
            <a:endParaRPr lang="en-US"/>
          </a:p>
        </p:txBody>
      </p:sp>
      <p:sp>
        <p:nvSpPr>
          <p:cNvPr id="6" name="Slide Number Placeholder 5"/>
          <p:cNvSpPr>
            <a:spLocks noGrp="1"/>
          </p:cNvSpPr>
          <p:nvPr>
            <p:ph type="sldNum" sz="quarter" idx="12"/>
          </p:nvPr>
        </p:nvSpPr>
        <p:spPr/>
        <p:txBody>
          <a:bodyPr/>
          <a:lstStyle/>
          <a:p>
            <a:fld id="{BDA5F717-12EE-A348-A3FB-CFE8FCC4E8AC}" type="slidenum">
              <a:rPr lang="en-US" smtClean="0"/>
              <a:t>23</a:t>
            </a:fld>
            <a:endParaRPr lang="en-US"/>
          </a:p>
        </p:txBody>
      </p:sp>
      <p:sp>
        <p:nvSpPr>
          <p:cNvPr id="7" name="Rectangle 6"/>
          <p:cNvSpPr/>
          <p:nvPr/>
        </p:nvSpPr>
        <p:spPr>
          <a:xfrm>
            <a:off x="1219200" y="1268016"/>
            <a:ext cx="1295400" cy="5334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200" b="1" dirty="0" smtClean="0"/>
              <a:t>E</a:t>
            </a:r>
            <a:endParaRPr lang="en-US" sz="2200" b="1" dirty="0"/>
          </a:p>
        </p:txBody>
      </p:sp>
      <p:sp>
        <p:nvSpPr>
          <p:cNvPr id="8" name="Rectangle 7"/>
          <p:cNvSpPr/>
          <p:nvPr/>
        </p:nvSpPr>
        <p:spPr>
          <a:xfrm>
            <a:off x="3726873" y="1254161"/>
            <a:ext cx="1295400" cy="5334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200" b="1" dirty="0" smtClean="0"/>
              <a:t>G</a:t>
            </a:r>
            <a:endParaRPr lang="en-US" sz="2200" b="1" dirty="0"/>
          </a:p>
        </p:txBody>
      </p:sp>
      <p:sp>
        <p:nvSpPr>
          <p:cNvPr id="9" name="Rectangle 8"/>
          <p:cNvSpPr/>
          <p:nvPr/>
        </p:nvSpPr>
        <p:spPr>
          <a:xfrm>
            <a:off x="6324600" y="1254161"/>
            <a:ext cx="1295400" cy="5334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200" b="1" dirty="0" smtClean="0"/>
              <a:t>F</a:t>
            </a:r>
            <a:endParaRPr lang="en-US" sz="2200" b="1" dirty="0"/>
          </a:p>
        </p:txBody>
      </p:sp>
      <p:cxnSp>
        <p:nvCxnSpPr>
          <p:cNvPr id="10" name="Straight Arrow Connector 9"/>
          <p:cNvCxnSpPr/>
          <p:nvPr/>
        </p:nvCxnSpPr>
        <p:spPr>
          <a:xfrm>
            <a:off x="2514600" y="1534716"/>
            <a:ext cx="1066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022273" y="1520861"/>
            <a:ext cx="1302327" cy="138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Left Bracket 11"/>
          <p:cNvSpPr/>
          <p:nvPr/>
        </p:nvSpPr>
        <p:spPr>
          <a:xfrm>
            <a:off x="3581400" y="1039416"/>
            <a:ext cx="304800" cy="106680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ket 12"/>
          <p:cNvSpPr/>
          <p:nvPr/>
        </p:nvSpPr>
        <p:spPr>
          <a:xfrm>
            <a:off x="7391400" y="1039416"/>
            <a:ext cx="381000" cy="990600"/>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578966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4: Therapeutic Efficacy</a:t>
            </a:r>
            <a:endParaRPr lang="en-US" dirty="0"/>
          </a:p>
        </p:txBody>
      </p:sp>
      <p:sp>
        <p:nvSpPr>
          <p:cNvPr id="3" name="Content Placeholder 2"/>
          <p:cNvSpPr>
            <a:spLocks noGrp="1"/>
          </p:cNvSpPr>
          <p:nvPr>
            <p:ph idx="1"/>
          </p:nvPr>
        </p:nvSpPr>
        <p:spPr/>
        <p:txBody>
          <a:bodyPr/>
          <a:lstStyle/>
          <a:p>
            <a:r>
              <a:rPr lang="en-US" dirty="0" smtClean="0"/>
              <a:t>New therapy</a:t>
            </a:r>
          </a:p>
          <a:p>
            <a:r>
              <a:rPr lang="en-US" dirty="0" smtClean="0"/>
              <a:t>Avoid the need </a:t>
            </a:r>
            <a:r>
              <a:rPr lang="en-US" dirty="0" smtClean="0"/>
              <a:t>for therapy. </a:t>
            </a:r>
            <a:endParaRPr lang="en-US" dirty="0"/>
          </a:p>
        </p:txBody>
      </p:sp>
      <p:sp>
        <p:nvSpPr>
          <p:cNvPr id="4" name="Date Placeholder 3"/>
          <p:cNvSpPr>
            <a:spLocks noGrp="1"/>
          </p:cNvSpPr>
          <p:nvPr>
            <p:ph type="dt" sz="half" idx="10"/>
          </p:nvPr>
        </p:nvSpPr>
        <p:spPr/>
        <p:txBody>
          <a:bodyPr/>
          <a:lstStyle/>
          <a:p>
            <a:r>
              <a:rPr lang="en-US" smtClean="0"/>
              <a:t>Sep 18 2018</a:t>
            </a:r>
            <a:endParaRPr lang="en-US"/>
          </a:p>
        </p:txBody>
      </p:sp>
      <p:sp>
        <p:nvSpPr>
          <p:cNvPr id="5" name="Footer Placeholder 4"/>
          <p:cNvSpPr>
            <a:spLocks noGrp="1"/>
          </p:cNvSpPr>
          <p:nvPr>
            <p:ph type="ftr" sz="quarter" idx="11"/>
          </p:nvPr>
        </p:nvSpPr>
        <p:spPr/>
        <p:txBody>
          <a:bodyPr/>
          <a:lstStyle/>
          <a:p>
            <a:r>
              <a:rPr lang="en-US" smtClean="0"/>
              <a:t>Seminar – Fall 2018</a:t>
            </a:r>
            <a:endParaRPr lang="en-US"/>
          </a:p>
        </p:txBody>
      </p:sp>
      <p:sp>
        <p:nvSpPr>
          <p:cNvPr id="6" name="Slide Number Placeholder 5"/>
          <p:cNvSpPr>
            <a:spLocks noGrp="1"/>
          </p:cNvSpPr>
          <p:nvPr>
            <p:ph type="sldNum" sz="quarter" idx="12"/>
          </p:nvPr>
        </p:nvSpPr>
        <p:spPr/>
        <p:txBody>
          <a:bodyPr/>
          <a:lstStyle/>
          <a:p>
            <a:fld id="{BDA5F717-12EE-A348-A3FB-CFE8FCC4E8AC}" type="slidenum">
              <a:rPr lang="en-US" smtClean="0"/>
              <a:t>24</a:t>
            </a:fld>
            <a:endParaRPr lang="en-US"/>
          </a:p>
        </p:txBody>
      </p:sp>
    </p:spTree>
    <p:extLst>
      <p:ext uri="{BB962C8B-B14F-4D97-AF65-F5344CB8AC3E}">
        <p14:creationId xmlns:p14="http://schemas.microsoft.com/office/powerpoint/2010/main" val="2744708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5: Patient Outcome Efficacy</a:t>
            </a:r>
            <a:endParaRPr lang="en-US" dirty="0"/>
          </a:p>
        </p:txBody>
      </p:sp>
      <p:sp>
        <p:nvSpPr>
          <p:cNvPr id="3" name="Content Placeholder 2"/>
          <p:cNvSpPr>
            <a:spLocks noGrp="1"/>
          </p:cNvSpPr>
          <p:nvPr>
            <p:ph idx="1"/>
          </p:nvPr>
        </p:nvSpPr>
        <p:spPr/>
        <p:txBody>
          <a:bodyPr/>
          <a:lstStyle/>
          <a:p>
            <a:r>
              <a:rPr lang="en-US" dirty="0" smtClean="0"/>
              <a:t>Cost comes into play </a:t>
            </a:r>
          </a:p>
          <a:p>
            <a:r>
              <a:rPr lang="en-US" dirty="0" smtClean="0"/>
              <a:t>Methods:</a:t>
            </a:r>
          </a:p>
          <a:p>
            <a:pPr lvl="1"/>
            <a:r>
              <a:rPr lang="en-US" dirty="0" smtClean="0"/>
              <a:t>RCT (random controlled trial)</a:t>
            </a:r>
          </a:p>
          <a:p>
            <a:pPr lvl="1"/>
            <a:r>
              <a:rPr lang="en-US" dirty="0" smtClean="0"/>
              <a:t>Statistical Methods</a:t>
            </a:r>
          </a:p>
          <a:p>
            <a:pPr lvl="1"/>
            <a:endParaRPr lang="en-US" dirty="0" smtClean="0"/>
          </a:p>
          <a:p>
            <a:endParaRPr lang="en-US" dirty="0"/>
          </a:p>
        </p:txBody>
      </p:sp>
      <p:sp>
        <p:nvSpPr>
          <p:cNvPr id="4" name="Date Placeholder 3"/>
          <p:cNvSpPr>
            <a:spLocks noGrp="1"/>
          </p:cNvSpPr>
          <p:nvPr>
            <p:ph type="dt" sz="half" idx="10"/>
          </p:nvPr>
        </p:nvSpPr>
        <p:spPr/>
        <p:txBody>
          <a:bodyPr/>
          <a:lstStyle/>
          <a:p>
            <a:r>
              <a:rPr lang="en-US" smtClean="0"/>
              <a:t>Sep 18 2018</a:t>
            </a:r>
            <a:endParaRPr lang="en-US"/>
          </a:p>
        </p:txBody>
      </p:sp>
      <p:sp>
        <p:nvSpPr>
          <p:cNvPr id="5" name="Footer Placeholder 4"/>
          <p:cNvSpPr>
            <a:spLocks noGrp="1"/>
          </p:cNvSpPr>
          <p:nvPr>
            <p:ph type="ftr" sz="quarter" idx="11"/>
          </p:nvPr>
        </p:nvSpPr>
        <p:spPr/>
        <p:txBody>
          <a:bodyPr/>
          <a:lstStyle/>
          <a:p>
            <a:r>
              <a:rPr lang="en-US" smtClean="0"/>
              <a:t>Seminar – Fall 2018</a:t>
            </a:r>
            <a:endParaRPr lang="en-US"/>
          </a:p>
        </p:txBody>
      </p:sp>
      <p:sp>
        <p:nvSpPr>
          <p:cNvPr id="6" name="Slide Number Placeholder 5"/>
          <p:cNvSpPr>
            <a:spLocks noGrp="1"/>
          </p:cNvSpPr>
          <p:nvPr>
            <p:ph type="sldNum" sz="quarter" idx="12"/>
          </p:nvPr>
        </p:nvSpPr>
        <p:spPr/>
        <p:txBody>
          <a:bodyPr/>
          <a:lstStyle/>
          <a:p>
            <a:fld id="{BDA5F717-12EE-A348-A3FB-CFE8FCC4E8AC}" type="slidenum">
              <a:rPr lang="en-US" smtClean="0"/>
              <a:t>25</a:t>
            </a:fld>
            <a:endParaRPr lang="en-US"/>
          </a:p>
        </p:txBody>
      </p:sp>
    </p:spTree>
    <p:extLst>
      <p:ext uri="{BB962C8B-B14F-4D97-AF65-F5344CB8AC3E}">
        <p14:creationId xmlns:p14="http://schemas.microsoft.com/office/powerpoint/2010/main" val="4020760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Phelps and </a:t>
            </a:r>
            <a:r>
              <a:rPr lang="en-US" dirty="0" err="1"/>
              <a:t>Mushlin</a:t>
            </a:r>
            <a:r>
              <a:rPr lang="en-US" dirty="0"/>
              <a:t> approach model</a:t>
            </a:r>
            <a:br>
              <a:rPr lang="en-US" dirty="0"/>
            </a:br>
            <a:endParaRPr lang="en-US" dirty="0"/>
          </a:p>
        </p:txBody>
      </p:sp>
      <p:sp>
        <p:nvSpPr>
          <p:cNvPr id="3" name="Content Placeholder 2"/>
          <p:cNvSpPr>
            <a:spLocks noGrp="1"/>
          </p:cNvSpPr>
          <p:nvPr>
            <p:ph idx="1"/>
          </p:nvPr>
        </p:nvSpPr>
        <p:spPr/>
        <p:txBody>
          <a:bodyPr/>
          <a:lstStyle/>
          <a:p>
            <a:r>
              <a:rPr lang="en-US" dirty="0" smtClean="0"/>
              <a:t>No diagnosis information provided. </a:t>
            </a:r>
          </a:p>
          <a:p>
            <a:endParaRPr lang="en-US" dirty="0"/>
          </a:p>
        </p:txBody>
      </p:sp>
      <p:sp>
        <p:nvSpPr>
          <p:cNvPr id="4" name="Date Placeholder 3"/>
          <p:cNvSpPr>
            <a:spLocks noGrp="1"/>
          </p:cNvSpPr>
          <p:nvPr>
            <p:ph type="dt" sz="half" idx="10"/>
          </p:nvPr>
        </p:nvSpPr>
        <p:spPr/>
        <p:txBody>
          <a:bodyPr/>
          <a:lstStyle/>
          <a:p>
            <a:r>
              <a:rPr lang="en-US" smtClean="0"/>
              <a:t>Sep 18 2018</a:t>
            </a:r>
            <a:endParaRPr lang="en-US"/>
          </a:p>
        </p:txBody>
      </p:sp>
      <p:sp>
        <p:nvSpPr>
          <p:cNvPr id="5" name="Footer Placeholder 4"/>
          <p:cNvSpPr>
            <a:spLocks noGrp="1"/>
          </p:cNvSpPr>
          <p:nvPr>
            <p:ph type="ftr" sz="quarter" idx="11"/>
          </p:nvPr>
        </p:nvSpPr>
        <p:spPr/>
        <p:txBody>
          <a:bodyPr/>
          <a:lstStyle/>
          <a:p>
            <a:r>
              <a:rPr lang="en-US" smtClean="0"/>
              <a:t>Seminar – Fall 2018</a:t>
            </a:r>
            <a:endParaRPr lang="en-US"/>
          </a:p>
        </p:txBody>
      </p:sp>
      <p:sp>
        <p:nvSpPr>
          <p:cNvPr id="6" name="Slide Number Placeholder 5"/>
          <p:cNvSpPr>
            <a:spLocks noGrp="1"/>
          </p:cNvSpPr>
          <p:nvPr>
            <p:ph type="sldNum" sz="quarter" idx="12"/>
          </p:nvPr>
        </p:nvSpPr>
        <p:spPr/>
        <p:txBody>
          <a:bodyPr/>
          <a:lstStyle/>
          <a:p>
            <a:fld id="{BDA5F717-12EE-A348-A3FB-CFE8FCC4E8AC}" type="slidenum">
              <a:rPr lang="en-US" smtClean="0"/>
              <a:t>26</a:t>
            </a:fld>
            <a:endParaRPr lang="en-US"/>
          </a:p>
        </p:txBody>
      </p:sp>
      <p:pic>
        <p:nvPicPr>
          <p:cNvPr id="7" name="Picture 6"/>
          <p:cNvPicPr>
            <a:picLocks noChangeAspect="1"/>
          </p:cNvPicPr>
          <p:nvPr/>
        </p:nvPicPr>
        <p:blipFill>
          <a:blip r:embed="rId2"/>
          <a:stretch>
            <a:fillRect/>
          </a:stretch>
        </p:blipFill>
        <p:spPr>
          <a:xfrm>
            <a:off x="889000" y="1670143"/>
            <a:ext cx="4614954" cy="2868755"/>
          </a:xfrm>
          <a:prstGeom prst="rect">
            <a:avLst/>
          </a:prstGeom>
        </p:spPr>
      </p:pic>
      <p:pic>
        <p:nvPicPr>
          <p:cNvPr id="8" name="Picture 7"/>
          <p:cNvPicPr>
            <a:picLocks noChangeAspect="1"/>
          </p:cNvPicPr>
          <p:nvPr/>
        </p:nvPicPr>
        <p:blipFill>
          <a:blip r:embed="rId3"/>
          <a:stretch>
            <a:fillRect/>
          </a:stretch>
        </p:blipFill>
        <p:spPr>
          <a:xfrm>
            <a:off x="4940300" y="1201462"/>
            <a:ext cx="4059146" cy="1841500"/>
          </a:xfrm>
          <a:prstGeom prst="rect">
            <a:avLst/>
          </a:prstGeom>
        </p:spPr>
      </p:pic>
      <p:pic>
        <p:nvPicPr>
          <p:cNvPr id="9" name="Picture 8"/>
          <p:cNvPicPr>
            <a:picLocks noChangeAspect="1"/>
          </p:cNvPicPr>
          <p:nvPr/>
        </p:nvPicPr>
        <p:blipFill>
          <a:blip r:embed="rId4"/>
          <a:stretch>
            <a:fillRect/>
          </a:stretch>
        </p:blipFill>
        <p:spPr>
          <a:xfrm>
            <a:off x="5034602" y="3014663"/>
            <a:ext cx="4109398" cy="1524235"/>
          </a:xfrm>
          <a:prstGeom prst="rect">
            <a:avLst/>
          </a:prstGeom>
        </p:spPr>
      </p:pic>
    </p:spTree>
    <p:extLst>
      <p:ext uri="{BB962C8B-B14F-4D97-AF65-F5344CB8AC3E}">
        <p14:creationId xmlns:p14="http://schemas.microsoft.com/office/powerpoint/2010/main" val="17354176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Diagnosis information provided</a:t>
            </a:r>
            <a:br>
              <a:rPr lang="en-US" dirty="0"/>
            </a:br>
            <a:endParaRPr lang="en-US" dirty="0"/>
          </a:p>
        </p:txBody>
      </p:sp>
      <p:sp>
        <p:nvSpPr>
          <p:cNvPr id="4" name="Date Placeholder 3"/>
          <p:cNvSpPr>
            <a:spLocks noGrp="1"/>
          </p:cNvSpPr>
          <p:nvPr>
            <p:ph type="dt" sz="half" idx="10"/>
          </p:nvPr>
        </p:nvSpPr>
        <p:spPr/>
        <p:txBody>
          <a:bodyPr/>
          <a:lstStyle/>
          <a:p>
            <a:r>
              <a:rPr lang="en-US" smtClean="0"/>
              <a:t>Sep 18 2018</a:t>
            </a:r>
            <a:endParaRPr lang="en-US"/>
          </a:p>
        </p:txBody>
      </p:sp>
      <p:sp>
        <p:nvSpPr>
          <p:cNvPr id="5" name="Footer Placeholder 4"/>
          <p:cNvSpPr>
            <a:spLocks noGrp="1"/>
          </p:cNvSpPr>
          <p:nvPr>
            <p:ph type="ftr" sz="quarter" idx="11"/>
          </p:nvPr>
        </p:nvSpPr>
        <p:spPr/>
        <p:txBody>
          <a:bodyPr/>
          <a:lstStyle/>
          <a:p>
            <a:r>
              <a:rPr lang="en-US" smtClean="0"/>
              <a:t>Seminar – Fall 2018</a:t>
            </a:r>
            <a:endParaRPr lang="en-US"/>
          </a:p>
        </p:txBody>
      </p:sp>
      <p:sp>
        <p:nvSpPr>
          <p:cNvPr id="6" name="Slide Number Placeholder 5"/>
          <p:cNvSpPr>
            <a:spLocks noGrp="1"/>
          </p:cNvSpPr>
          <p:nvPr>
            <p:ph type="sldNum" sz="quarter" idx="12"/>
          </p:nvPr>
        </p:nvSpPr>
        <p:spPr/>
        <p:txBody>
          <a:bodyPr/>
          <a:lstStyle/>
          <a:p>
            <a:fld id="{BDA5F717-12EE-A348-A3FB-CFE8FCC4E8AC}" type="slidenum">
              <a:rPr lang="en-US" smtClean="0"/>
              <a:t>27</a:t>
            </a:fld>
            <a:endParaRPr lang="en-US"/>
          </a:p>
        </p:txBody>
      </p:sp>
      <p:pic>
        <p:nvPicPr>
          <p:cNvPr id="7" name="Picture 6"/>
          <p:cNvPicPr>
            <a:picLocks noChangeAspect="1"/>
          </p:cNvPicPr>
          <p:nvPr/>
        </p:nvPicPr>
        <p:blipFill>
          <a:blip r:embed="rId2"/>
          <a:stretch>
            <a:fillRect/>
          </a:stretch>
        </p:blipFill>
        <p:spPr>
          <a:xfrm>
            <a:off x="635000" y="679485"/>
            <a:ext cx="7708899" cy="3930615"/>
          </a:xfrm>
          <a:prstGeom prst="rect">
            <a:avLst/>
          </a:prstGeom>
        </p:spPr>
      </p:pic>
    </p:spTree>
    <p:extLst>
      <p:ext uri="{BB962C8B-B14F-4D97-AF65-F5344CB8AC3E}">
        <p14:creationId xmlns:p14="http://schemas.microsoft.com/office/powerpoint/2010/main" val="12050400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Expected value of clinical information</a:t>
            </a:r>
            <a:endParaRPr lang="en-US" dirty="0"/>
          </a:p>
        </p:txBody>
      </p:sp>
      <p:pic>
        <p:nvPicPr>
          <p:cNvPr id="7" name="Content Placeholder 6"/>
          <p:cNvPicPr>
            <a:picLocks noGrp="1" noChangeAspect="1"/>
          </p:cNvPicPr>
          <p:nvPr>
            <p:ph idx="1"/>
          </p:nvPr>
        </p:nvPicPr>
        <p:blipFill>
          <a:blip r:embed="rId2"/>
          <a:stretch>
            <a:fillRect/>
          </a:stretch>
        </p:blipFill>
        <p:spPr>
          <a:xfrm>
            <a:off x="1846336" y="1370013"/>
            <a:ext cx="5227491" cy="3228975"/>
          </a:xfrm>
          <a:prstGeom prst="rect">
            <a:avLst/>
          </a:prstGeom>
        </p:spPr>
      </p:pic>
      <p:sp>
        <p:nvSpPr>
          <p:cNvPr id="4" name="Date Placeholder 3"/>
          <p:cNvSpPr>
            <a:spLocks noGrp="1"/>
          </p:cNvSpPr>
          <p:nvPr>
            <p:ph type="dt" sz="half" idx="10"/>
          </p:nvPr>
        </p:nvSpPr>
        <p:spPr/>
        <p:txBody>
          <a:bodyPr/>
          <a:lstStyle/>
          <a:p>
            <a:r>
              <a:rPr lang="en-US" smtClean="0"/>
              <a:t>Sep 18 2018</a:t>
            </a:r>
            <a:endParaRPr lang="en-US"/>
          </a:p>
        </p:txBody>
      </p:sp>
      <p:sp>
        <p:nvSpPr>
          <p:cNvPr id="5" name="Footer Placeholder 4"/>
          <p:cNvSpPr>
            <a:spLocks noGrp="1"/>
          </p:cNvSpPr>
          <p:nvPr>
            <p:ph type="ftr" sz="quarter" idx="11"/>
          </p:nvPr>
        </p:nvSpPr>
        <p:spPr/>
        <p:txBody>
          <a:bodyPr/>
          <a:lstStyle/>
          <a:p>
            <a:r>
              <a:rPr lang="en-US" smtClean="0"/>
              <a:t>Seminar – Fall 2018</a:t>
            </a:r>
            <a:endParaRPr lang="en-US"/>
          </a:p>
        </p:txBody>
      </p:sp>
      <p:sp>
        <p:nvSpPr>
          <p:cNvPr id="6" name="Slide Number Placeholder 5"/>
          <p:cNvSpPr>
            <a:spLocks noGrp="1"/>
          </p:cNvSpPr>
          <p:nvPr>
            <p:ph type="sldNum" sz="quarter" idx="12"/>
          </p:nvPr>
        </p:nvSpPr>
        <p:spPr/>
        <p:txBody>
          <a:bodyPr/>
          <a:lstStyle/>
          <a:p>
            <a:fld id="{BDA5F717-12EE-A348-A3FB-CFE8FCC4E8AC}" type="slidenum">
              <a:rPr lang="en-US" smtClean="0"/>
              <a:t>28</a:t>
            </a:fld>
            <a:endParaRPr lang="en-US"/>
          </a:p>
        </p:txBody>
      </p:sp>
    </p:spTree>
    <p:extLst>
      <p:ext uri="{BB962C8B-B14F-4D97-AF65-F5344CB8AC3E}">
        <p14:creationId xmlns:p14="http://schemas.microsoft.com/office/powerpoint/2010/main" val="5519191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Hurdle I and Hurdle II comparison</a:t>
            </a:r>
            <a:endParaRPr lang="en-US" dirty="0"/>
          </a:p>
        </p:txBody>
      </p:sp>
      <p:pic>
        <p:nvPicPr>
          <p:cNvPr id="7" name="Content Placeholder 6"/>
          <p:cNvPicPr>
            <a:picLocks noGrp="1" noChangeAspect="1"/>
          </p:cNvPicPr>
          <p:nvPr>
            <p:ph idx="1"/>
          </p:nvPr>
        </p:nvPicPr>
        <p:blipFill>
          <a:blip r:embed="rId2"/>
          <a:stretch>
            <a:fillRect/>
          </a:stretch>
        </p:blipFill>
        <p:spPr>
          <a:xfrm>
            <a:off x="1774481" y="1370013"/>
            <a:ext cx="5371200" cy="3228975"/>
          </a:xfrm>
          <a:prstGeom prst="rect">
            <a:avLst/>
          </a:prstGeom>
        </p:spPr>
      </p:pic>
      <p:sp>
        <p:nvSpPr>
          <p:cNvPr id="4" name="Date Placeholder 3"/>
          <p:cNvSpPr>
            <a:spLocks noGrp="1"/>
          </p:cNvSpPr>
          <p:nvPr>
            <p:ph type="dt" sz="half" idx="10"/>
          </p:nvPr>
        </p:nvSpPr>
        <p:spPr/>
        <p:txBody>
          <a:bodyPr/>
          <a:lstStyle/>
          <a:p>
            <a:r>
              <a:rPr lang="en-US" smtClean="0"/>
              <a:t>Sep 18 2018</a:t>
            </a:r>
            <a:endParaRPr lang="en-US"/>
          </a:p>
        </p:txBody>
      </p:sp>
      <p:sp>
        <p:nvSpPr>
          <p:cNvPr id="5" name="Footer Placeholder 4"/>
          <p:cNvSpPr>
            <a:spLocks noGrp="1"/>
          </p:cNvSpPr>
          <p:nvPr>
            <p:ph type="ftr" sz="quarter" idx="11"/>
          </p:nvPr>
        </p:nvSpPr>
        <p:spPr/>
        <p:txBody>
          <a:bodyPr/>
          <a:lstStyle/>
          <a:p>
            <a:r>
              <a:rPr lang="en-US" smtClean="0"/>
              <a:t>Seminar – Fall 2018</a:t>
            </a:r>
            <a:endParaRPr lang="en-US"/>
          </a:p>
        </p:txBody>
      </p:sp>
      <p:sp>
        <p:nvSpPr>
          <p:cNvPr id="6" name="Slide Number Placeholder 5"/>
          <p:cNvSpPr>
            <a:spLocks noGrp="1"/>
          </p:cNvSpPr>
          <p:nvPr>
            <p:ph type="sldNum" sz="quarter" idx="12"/>
          </p:nvPr>
        </p:nvSpPr>
        <p:spPr/>
        <p:txBody>
          <a:bodyPr/>
          <a:lstStyle/>
          <a:p>
            <a:fld id="{BDA5F717-12EE-A348-A3FB-CFE8FCC4E8AC}" type="slidenum">
              <a:rPr lang="en-US" smtClean="0"/>
              <a:t>29</a:t>
            </a:fld>
            <a:endParaRPr lang="en-US"/>
          </a:p>
        </p:txBody>
      </p:sp>
    </p:spTree>
    <p:extLst>
      <p:ext uri="{BB962C8B-B14F-4D97-AF65-F5344CB8AC3E}">
        <p14:creationId xmlns:p14="http://schemas.microsoft.com/office/powerpoint/2010/main" val="1123686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dirty="0" smtClean="0"/>
              <a:t>Background: Diagnosis Imaging</a:t>
            </a:r>
            <a:endParaRPr lang="en-US" dirty="0"/>
          </a:p>
        </p:txBody>
      </p:sp>
      <p:sp>
        <p:nvSpPr>
          <p:cNvPr id="14" name="Content Placeholder 13"/>
          <p:cNvSpPr>
            <a:spLocks noGrp="1"/>
          </p:cNvSpPr>
          <p:nvPr>
            <p:ph idx="1"/>
          </p:nvPr>
        </p:nvSpPr>
        <p:spPr/>
        <p:txBody>
          <a:bodyPr>
            <a:normAutofit lnSpcReduction="10000"/>
          </a:bodyPr>
          <a:lstStyle/>
          <a:p>
            <a:r>
              <a:rPr lang="en-US" dirty="0" smtClean="0"/>
              <a:t>Definition:</a:t>
            </a:r>
          </a:p>
          <a:p>
            <a:pPr lvl="1"/>
            <a:r>
              <a:rPr lang="en-US" dirty="0" smtClean="0"/>
              <a:t>It is defined as the technique or process of creating the visual representation of internal organs for clinical analysis </a:t>
            </a:r>
            <a:endParaRPr lang="en-US" dirty="0" smtClean="0"/>
          </a:p>
          <a:p>
            <a:r>
              <a:rPr lang="en-US" dirty="0" smtClean="0"/>
              <a:t>Types:</a:t>
            </a:r>
          </a:p>
          <a:p>
            <a:pPr lvl="1"/>
            <a:r>
              <a:rPr lang="en-US" dirty="0" smtClean="0"/>
              <a:t>X-ray</a:t>
            </a:r>
          </a:p>
          <a:p>
            <a:pPr lvl="1"/>
            <a:r>
              <a:rPr lang="en-US" dirty="0" smtClean="0"/>
              <a:t>Computed Tomography(CT)</a:t>
            </a:r>
          </a:p>
          <a:p>
            <a:pPr lvl="1"/>
            <a:r>
              <a:rPr lang="en-US" dirty="0" smtClean="0"/>
              <a:t>Magnetic Resonance Imaging(MRI)</a:t>
            </a:r>
          </a:p>
          <a:p>
            <a:pPr lvl="1"/>
            <a:r>
              <a:rPr lang="en-US" dirty="0" smtClean="0"/>
              <a:t>3D Mammography</a:t>
            </a:r>
          </a:p>
          <a:p>
            <a:pPr lvl="1"/>
            <a:r>
              <a:rPr lang="en-US" dirty="0" smtClean="0"/>
              <a:t>DEXA Scan</a:t>
            </a:r>
          </a:p>
          <a:p>
            <a:pPr lvl="1"/>
            <a:r>
              <a:rPr lang="en-US" dirty="0" smtClean="0"/>
              <a:t>PET/CT</a:t>
            </a:r>
            <a:endParaRPr lang="en-US" dirty="0"/>
          </a:p>
          <a:p>
            <a:pPr lvl="1"/>
            <a:r>
              <a:rPr lang="en-US" dirty="0" smtClean="0"/>
              <a:t>etc.</a:t>
            </a:r>
          </a:p>
        </p:txBody>
      </p:sp>
      <p:sp>
        <p:nvSpPr>
          <p:cNvPr id="7" name="Date Placeholder 6"/>
          <p:cNvSpPr>
            <a:spLocks noGrp="1"/>
          </p:cNvSpPr>
          <p:nvPr>
            <p:ph type="dt" sz="half" idx="10"/>
          </p:nvPr>
        </p:nvSpPr>
        <p:spPr/>
        <p:txBody>
          <a:bodyPr/>
          <a:lstStyle/>
          <a:p>
            <a:r>
              <a:rPr lang="en-US" smtClean="0"/>
              <a:t>Sep 18 2018</a:t>
            </a:r>
            <a:endParaRPr lang="en-US" dirty="0"/>
          </a:p>
        </p:txBody>
      </p:sp>
      <p:sp>
        <p:nvSpPr>
          <p:cNvPr id="8" name="Footer Placeholder 7"/>
          <p:cNvSpPr>
            <a:spLocks noGrp="1"/>
          </p:cNvSpPr>
          <p:nvPr>
            <p:ph type="ftr" sz="quarter" idx="11"/>
          </p:nvPr>
        </p:nvSpPr>
        <p:spPr/>
        <p:txBody>
          <a:bodyPr/>
          <a:lstStyle/>
          <a:p>
            <a:r>
              <a:rPr lang="en-US" smtClean="0"/>
              <a:t>Seminar – Fall 2018</a:t>
            </a:r>
            <a:endParaRPr lang="en-US" dirty="0"/>
          </a:p>
        </p:txBody>
      </p:sp>
      <p:sp>
        <p:nvSpPr>
          <p:cNvPr id="9" name="Slide Number Placeholder 8"/>
          <p:cNvSpPr>
            <a:spLocks noGrp="1"/>
          </p:cNvSpPr>
          <p:nvPr>
            <p:ph type="sldNum" sz="quarter" idx="12"/>
          </p:nvPr>
        </p:nvSpPr>
        <p:spPr/>
        <p:txBody>
          <a:bodyPr/>
          <a:lstStyle/>
          <a:p>
            <a:fld id="{BDA5F717-12EE-A348-A3FB-CFE8FCC4E8AC}" type="slidenum">
              <a:rPr lang="en-US" smtClean="0"/>
              <a:t>3</a:t>
            </a:fld>
            <a:endParaRPr lang="en-US"/>
          </a:p>
        </p:txBody>
      </p:sp>
    </p:spTree>
    <p:extLst>
      <p:ext uri="{BB962C8B-B14F-4D97-AF65-F5344CB8AC3E}">
        <p14:creationId xmlns:p14="http://schemas.microsoft.com/office/powerpoint/2010/main" val="2231720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anim calcmode="lin" valueType="num">
                                      <p:cBhvr additive="base">
                                        <p:cTn id="11"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 calcmode="lin" valueType="num">
                                      <p:cBhvr additive="base">
                                        <p:cTn id="17" dur="500" fill="hold"/>
                                        <p:tgtEl>
                                          <p:spTgt spid="14">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4">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4">
                                            <p:txEl>
                                              <p:pRg st="3" end="3"/>
                                            </p:txEl>
                                          </p:spTgt>
                                        </p:tgtEl>
                                        <p:attrNameLst>
                                          <p:attrName>style.visibility</p:attrName>
                                        </p:attrNameLst>
                                      </p:cBhvr>
                                      <p:to>
                                        <p:strVal val="visible"/>
                                      </p:to>
                                    </p:set>
                                    <p:anim calcmode="lin" valueType="num">
                                      <p:cBhvr additive="base">
                                        <p:cTn id="21" dur="500" fill="hold"/>
                                        <p:tgtEl>
                                          <p:spTgt spid="14">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4">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4">
                                            <p:txEl>
                                              <p:pRg st="4" end="4"/>
                                            </p:txEl>
                                          </p:spTgt>
                                        </p:tgtEl>
                                        <p:attrNameLst>
                                          <p:attrName>style.visibility</p:attrName>
                                        </p:attrNameLst>
                                      </p:cBhvr>
                                      <p:to>
                                        <p:strVal val="visible"/>
                                      </p:to>
                                    </p:set>
                                    <p:anim calcmode="lin" valueType="num">
                                      <p:cBhvr additive="base">
                                        <p:cTn id="25" dur="500" fill="hold"/>
                                        <p:tgtEl>
                                          <p:spTgt spid="1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4">
                                            <p:txEl>
                                              <p:pRg st="5" end="5"/>
                                            </p:txEl>
                                          </p:spTgt>
                                        </p:tgtEl>
                                        <p:attrNameLst>
                                          <p:attrName>style.visibility</p:attrName>
                                        </p:attrNameLst>
                                      </p:cBhvr>
                                      <p:to>
                                        <p:strVal val="visible"/>
                                      </p:to>
                                    </p:set>
                                    <p:anim calcmode="lin" valueType="num">
                                      <p:cBhvr additive="base">
                                        <p:cTn id="29" dur="500" fill="hold"/>
                                        <p:tgtEl>
                                          <p:spTgt spid="14">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4">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4">
                                            <p:txEl>
                                              <p:pRg st="6" end="6"/>
                                            </p:txEl>
                                          </p:spTgt>
                                        </p:tgtEl>
                                        <p:attrNameLst>
                                          <p:attrName>style.visibility</p:attrName>
                                        </p:attrNameLst>
                                      </p:cBhvr>
                                      <p:to>
                                        <p:strVal val="visible"/>
                                      </p:to>
                                    </p:set>
                                    <p:anim calcmode="lin" valueType="num">
                                      <p:cBhvr additive="base">
                                        <p:cTn id="33" dur="500" fill="hold"/>
                                        <p:tgtEl>
                                          <p:spTgt spid="14">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4">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4">
                                            <p:txEl>
                                              <p:pRg st="7" end="7"/>
                                            </p:txEl>
                                          </p:spTgt>
                                        </p:tgtEl>
                                        <p:attrNameLst>
                                          <p:attrName>style.visibility</p:attrName>
                                        </p:attrNameLst>
                                      </p:cBhvr>
                                      <p:to>
                                        <p:strVal val="visible"/>
                                      </p:to>
                                    </p:set>
                                    <p:anim calcmode="lin" valueType="num">
                                      <p:cBhvr additive="base">
                                        <p:cTn id="37" dur="500" fill="hold"/>
                                        <p:tgtEl>
                                          <p:spTgt spid="14">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4">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4">
                                            <p:txEl>
                                              <p:pRg st="8" end="8"/>
                                            </p:txEl>
                                          </p:spTgt>
                                        </p:tgtEl>
                                        <p:attrNameLst>
                                          <p:attrName>style.visibility</p:attrName>
                                        </p:attrNameLst>
                                      </p:cBhvr>
                                      <p:to>
                                        <p:strVal val="visible"/>
                                      </p:to>
                                    </p:set>
                                    <p:anim calcmode="lin" valueType="num">
                                      <p:cBhvr additive="base">
                                        <p:cTn id="41" dur="500" fill="hold"/>
                                        <p:tgtEl>
                                          <p:spTgt spid="14">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4">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4">
                                            <p:txEl>
                                              <p:pRg st="9" end="9"/>
                                            </p:txEl>
                                          </p:spTgt>
                                        </p:tgtEl>
                                        <p:attrNameLst>
                                          <p:attrName>style.visibility</p:attrName>
                                        </p:attrNameLst>
                                      </p:cBhvr>
                                      <p:to>
                                        <p:strVal val="visible"/>
                                      </p:to>
                                    </p:set>
                                    <p:anim calcmode="lin" valueType="num">
                                      <p:cBhvr additive="base">
                                        <p:cTn id="45" dur="500" fill="hold"/>
                                        <p:tgtEl>
                                          <p:spTgt spid="14">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4">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ROC curve</a:t>
            </a:r>
            <a:endParaRPr lang="en-US" dirty="0"/>
          </a:p>
        </p:txBody>
      </p:sp>
      <p:pic>
        <p:nvPicPr>
          <p:cNvPr id="7" name="Content Placeholder 6"/>
          <p:cNvPicPr>
            <a:picLocks noGrp="1" noChangeAspect="1"/>
          </p:cNvPicPr>
          <p:nvPr>
            <p:ph idx="1"/>
          </p:nvPr>
        </p:nvPicPr>
        <p:blipFill>
          <a:blip r:embed="rId2"/>
          <a:stretch>
            <a:fillRect/>
          </a:stretch>
        </p:blipFill>
        <p:spPr>
          <a:xfrm>
            <a:off x="2555631" y="1370013"/>
            <a:ext cx="3808901" cy="3228975"/>
          </a:xfrm>
          <a:prstGeom prst="rect">
            <a:avLst/>
          </a:prstGeom>
        </p:spPr>
      </p:pic>
      <p:sp>
        <p:nvSpPr>
          <p:cNvPr id="4" name="Date Placeholder 3"/>
          <p:cNvSpPr>
            <a:spLocks noGrp="1"/>
          </p:cNvSpPr>
          <p:nvPr>
            <p:ph type="dt" sz="half" idx="10"/>
          </p:nvPr>
        </p:nvSpPr>
        <p:spPr/>
        <p:txBody>
          <a:bodyPr/>
          <a:lstStyle/>
          <a:p>
            <a:r>
              <a:rPr lang="en-US" smtClean="0"/>
              <a:t>Sep 18 2018</a:t>
            </a:r>
            <a:endParaRPr lang="en-US"/>
          </a:p>
        </p:txBody>
      </p:sp>
      <p:sp>
        <p:nvSpPr>
          <p:cNvPr id="5" name="Footer Placeholder 4"/>
          <p:cNvSpPr>
            <a:spLocks noGrp="1"/>
          </p:cNvSpPr>
          <p:nvPr>
            <p:ph type="ftr" sz="quarter" idx="11"/>
          </p:nvPr>
        </p:nvSpPr>
        <p:spPr/>
        <p:txBody>
          <a:bodyPr/>
          <a:lstStyle/>
          <a:p>
            <a:r>
              <a:rPr lang="en-US" smtClean="0"/>
              <a:t>Seminar – Fall 2018</a:t>
            </a:r>
            <a:endParaRPr lang="en-US"/>
          </a:p>
        </p:txBody>
      </p:sp>
      <p:sp>
        <p:nvSpPr>
          <p:cNvPr id="6" name="Slide Number Placeholder 5"/>
          <p:cNvSpPr>
            <a:spLocks noGrp="1"/>
          </p:cNvSpPr>
          <p:nvPr>
            <p:ph type="sldNum" sz="quarter" idx="12"/>
          </p:nvPr>
        </p:nvSpPr>
        <p:spPr/>
        <p:txBody>
          <a:bodyPr/>
          <a:lstStyle/>
          <a:p>
            <a:fld id="{BDA5F717-12EE-A348-A3FB-CFE8FCC4E8AC}" type="slidenum">
              <a:rPr lang="en-US" smtClean="0"/>
              <a:t>30</a:t>
            </a:fld>
            <a:endParaRPr lang="en-US"/>
          </a:p>
        </p:txBody>
      </p:sp>
    </p:spTree>
    <p:extLst>
      <p:ext uri="{BB962C8B-B14F-4D97-AF65-F5344CB8AC3E}">
        <p14:creationId xmlns:p14="http://schemas.microsoft.com/office/powerpoint/2010/main" val="8198304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 Region</a:t>
            </a:r>
            <a:endParaRPr lang="en-US" dirty="0"/>
          </a:p>
        </p:txBody>
      </p:sp>
      <p:pic>
        <p:nvPicPr>
          <p:cNvPr id="7" name="Content Placeholder 6"/>
          <p:cNvPicPr>
            <a:picLocks noGrp="1" noChangeAspect="1"/>
          </p:cNvPicPr>
          <p:nvPr>
            <p:ph idx="1"/>
          </p:nvPr>
        </p:nvPicPr>
        <p:blipFill>
          <a:blip r:embed="rId2"/>
          <a:stretch>
            <a:fillRect/>
          </a:stretch>
        </p:blipFill>
        <p:spPr>
          <a:xfrm>
            <a:off x="2517415" y="1370013"/>
            <a:ext cx="3885332" cy="3228975"/>
          </a:xfrm>
          <a:prstGeom prst="rect">
            <a:avLst/>
          </a:prstGeom>
        </p:spPr>
      </p:pic>
      <p:sp>
        <p:nvSpPr>
          <p:cNvPr id="4" name="Date Placeholder 3"/>
          <p:cNvSpPr>
            <a:spLocks noGrp="1"/>
          </p:cNvSpPr>
          <p:nvPr>
            <p:ph type="dt" sz="half" idx="10"/>
          </p:nvPr>
        </p:nvSpPr>
        <p:spPr/>
        <p:txBody>
          <a:bodyPr/>
          <a:lstStyle/>
          <a:p>
            <a:r>
              <a:rPr lang="en-US" smtClean="0"/>
              <a:t>Sep 18 2018</a:t>
            </a:r>
            <a:endParaRPr lang="en-US"/>
          </a:p>
        </p:txBody>
      </p:sp>
      <p:sp>
        <p:nvSpPr>
          <p:cNvPr id="5" name="Footer Placeholder 4"/>
          <p:cNvSpPr>
            <a:spLocks noGrp="1"/>
          </p:cNvSpPr>
          <p:nvPr>
            <p:ph type="ftr" sz="quarter" idx="11"/>
          </p:nvPr>
        </p:nvSpPr>
        <p:spPr/>
        <p:txBody>
          <a:bodyPr/>
          <a:lstStyle/>
          <a:p>
            <a:r>
              <a:rPr lang="en-US" smtClean="0"/>
              <a:t>Seminar – Fall 2018</a:t>
            </a:r>
            <a:endParaRPr lang="en-US"/>
          </a:p>
        </p:txBody>
      </p:sp>
      <p:sp>
        <p:nvSpPr>
          <p:cNvPr id="6" name="Slide Number Placeholder 5"/>
          <p:cNvSpPr>
            <a:spLocks noGrp="1"/>
          </p:cNvSpPr>
          <p:nvPr>
            <p:ph type="sldNum" sz="quarter" idx="12"/>
          </p:nvPr>
        </p:nvSpPr>
        <p:spPr/>
        <p:txBody>
          <a:bodyPr/>
          <a:lstStyle/>
          <a:p>
            <a:fld id="{BDA5F717-12EE-A348-A3FB-CFE8FCC4E8AC}" type="slidenum">
              <a:rPr lang="en-US" smtClean="0"/>
              <a:t>31</a:t>
            </a:fld>
            <a:endParaRPr lang="en-US"/>
          </a:p>
        </p:txBody>
      </p:sp>
    </p:spTree>
    <p:extLst>
      <p:ext uri="{BB962C8B-B14F-4D97-AF65-F5344CB8AC3E}">
        <p14:creationId xmlns:p14="http://schemas.microsoft.com/office/powerpoint/2010/main" val="6354116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6: Societal Efficacy</a:t>
            </a:r>
            <a:endParaRPr lang="en-US" dirty="0"/>
          </a:p>
        </p:txBody>
      </p:sp>
      <p:sp>
        <p:nvSpPr>
          <p:cNvPr id="3" name="Content Placeholder 2"/>
          <p:cNvSpPr>
            <a:spLocks noGrp="1"/>
          </p:cNvSpPr>
          <p:nvPr>
            <p:ph idx="1"/>
          </p:nvPr>
        </p:nvSpPr>
        <p:spPr/>
        <p:txBody>
          <a:bodyPr/>
          <a:lstStyle/>
          <a:p>
            <a:r>
              <a:rPr lang="en-US" dirty="0" smtClean="0"/>
              <a:t>Efficient use of societal resources</a:t>
            </a:r>
          </a:p>
          <a:p>
            <a:r>
              <a:rPr lang="en-US" dirty="0" smtClean="0"/>
              <a:t>Introduction to new technology</a:t>
            </a:r>
            <a:endParaRPr lang="en-US" dirty="0"/>
          </a:p>
          <a:p>
            <a:endParaRPr lang="en-US" dirty="0"/>
          </a:p>
        </p:txBody>
      </p:sp>
      <p:sp>
        <p:nvSpPr>
          <p:cNvPr id="4" name="Date Placeholder 3"/>
          <p:cNvSpPr>
            <a:spLocks noGrp="1"/>
          </p:cNvSpPr>
          <p:nvPr>
            <p:ph type="dt" sz="half" idx="10"/>
          </p:nvPr>
        </p:nvSpPr>
        <p:spPr/>
        <p:txBody>
          <a:bodyPr/>
          <a:lstStyle/>
          <a:p>
            <a:r>
              <a:rPr lang="en-US" smtClean="0"/>
              <a:t>Sep 18 2018</a:t>
            </a:r>
            <a:endParaRPr lang="en-US"/>
          </a:p>
        </p:txBody>
      </p:sp>
      <p:sp>
        <p:nvSpPr>
          <p:cNvPr id="5" name="Footer Placeholder 4"/>
          <p:cNvSpPr>
            <a:spLocks noGrp="1"/>
          </p:cNvSpPr>
          <p:nvPr>
            <p:ph type="ftr" sz="quarter" idx="11"/>
          </p:nvPr>
        </p:nvSpPr>
        <p:spPr/>
        <p:txBody>
          <a:bodyPr/>
          <a:lstStyle/>
          <a:p>
            <a:r>
              <a:rPr lang="en-US" smtClean="0"/>
              <a:t>Seminar – Fall 2018</a:t>
            </a:r>
            <a:endParaRPr lang="en-US"/>
          </a:p>
        </p:txBody>
      </p:sp>
      <p:sp>
        <p:nvSpPr>
          <p:cNvPr id="6" name="Slide Number Placeholder 5"/>
          <p:cNvSpPr>
            <a:spLocks noGrp="1"/>
          </p:cNvSpPr>
          <p:nvPr>
            <p:ph type="sldNum" sz="quarter" idx="12"/>
          </p:nvPr>
        </p:nvSpPr>
        <p:spPr/>
        <p:txBody>
          <a:bodyPr/>
          <a:lstStyle/>
          <a:p>
            <a:fld id="{BDA5F717-12EE-A348-A3FB-CFE8FCC4E8AC}" type="slidenum">
              <a:rPr lang="en-US" smtClean="0"/>
              <a:t>32</a:t>
            </a:fld>
            <a:endParaRPr lang="en-US"/>
          </a:p>
        </p:txBody>
      </p:sp>
    </p:spTree>
    <p:extLst>
      <p:ext uri="{BB962C8B-B14F-4D97-AF65-F5344CB8AC3E}">
        <p14:creationId xmlns:p14="http://schemas.microsoft.com/office/powerpoint/2010/main" val="8327831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Conclusion</a:t>
            </a:r>
          </a:p>
        </p:txBody>
      </p:sp>
      <p:sp>
        <p:nvSpPr>
          <p:cNvPr id="14" name="Content Placeholder 13"/>
          <p:cNvSpPr>
            <a:spLocks noGrp="1"/>
          </p:cNvSpPr>
          <p:nvPr>
            <p:ph idx="1"/>
          </p:nvPr>
        </p:nvSpPr>
        <p:spPr/>
        <p:txBody>
          <a:bodyPr/>
          <a:lstStyle/>
          <a:p>
            <a:endParaRPr lang="en-US" dirty="0" smtClean="0"/>
          </a:p>
          <a:p>
            <a:r>
              <a:rPr lang="en-US" dirty="0" smtClean="0"/>
              <a:t>Efficacy model evaluates diagnosis imaging in the whole process of patient treatment.  </a:t>
            </a:r>
          </a:p>
          <a:p>
            <a:r>
              <a:rPr lang="en-US" dirty="0" smtClean="0"/>
              <a:t>More research has been conducted in Level 1 and 2.</a:t>
            </a:r>
          </a:p>
          <a:p>
            <a:endParaRPr lang="en-US" dirty="0"/>
          </a:p>
        </p:txBody>
      </p:sp>
      <p:sp>
        <p:nvSpPr>
          <p:cNvPr id="7" name="Date Placeholder 6"/>
          <p:cNvSpPr>
            <a:spLocks noGrp="1"/>
          </p:cNvSpPr>
          <p:nvPr>
            <p:ph type="dt" sz="half" idx="10"/>
          </p:nvPr>
        </p:nvSpPr>
        <p:spPr/>
        <p:txBody>
          <a:bodyPr/>
          <a:lstStyle/>
          <a:p>
            <a:r>
              <a:rPr lang="en-US" smtClean="0"/>
              <a:t>Sep 18 2018</a:t>
            </a:r>
            <a:endParaRPr lang="en-US" dirty="0"/>
          </a:p>
        </p:txBody>
      </p:sp>
      <p:sp>
        <p:nvSpPr>
          <p:cNvPr id="8" name="Footer Placeholder 7"/>
          <p:cNvSpPr>
            <a:spLocks noGrp="1"/>
          </p:cNvSpPr>
          <p:nvPr>
            <p:ph type="ftr" sz="quarter" idx="11"/>
          </p:nvPr>
        </p:nvSpPr>
        <p:spPr/>
        <p:txBody>
          <a:bodyPr/>
          <a:lstStyle/>
          <a:p>
            <a:r>
              <a:rPr lang="en-US" smtClean="0"/>
              <a:t>Seminar – Fall 2018</a:t>
            </a:r>
            <a:endParaRPr lang="en-US" dirty="0"/>
          </a:p>
        </p:txBody>
      </p:sp>
      <p:sp>
        <p:nvSpPr>
          <p:cNvPr id="9" name="Slide Number Placeholder 8"/>
          <p:cNvSpPr>
            <a:spLocks noGrp="1"/>
          </p:cNvSpPr>
          <p:nvPr>
            <p:ph type="sldNum" sz="quarter" idx="12"/>
          </p:nvPr>
        </p:nvSpPr>
        <p:spPr/>
        <p:txBody>
          <a:bodyPr/>
          <a:lstStyle/>
          <a:p>
            <a:fld id="{BDA5F717-12EE-A348-A3FB-CFE8FCC4E8AC}" type="slidenum">
              <a:rPr lang="en-US" smtClean="0"/>
              <a:t>33</a:t>
            </a:fld>
            <a:endParaRPr lang="en-US"/>
          </a:p>
        </p:txBody>
      </p:sp>
    </p:spTree>
    <p:extLst>
      <p:ext uri="{BB962C8B-B14F-4D97-AF65-F5344CB8AC3E}">
        <p14:creationId xmlns:p14="http://schemas.microsoft.com/office/powerpoint/2010/main" val="2851950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anim calcmode="lin" valueType="num">
                                      <p:cBhvr additive="base">
                                        <p:cTn id="7"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anim calcmode="lin" valueType="num">
                                      <p:cBhvr additive="base">
                                        <p:cTn id="13" dur="500" fill="hold"/>
                                        <p:tgtEl>
                                          <p:spTgt spid="1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Papers for next presentation</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[1] </a:t>
            </a:r>
            <a:r>
              <a:rPr lang="en-US" b="0" dirty="0"/>
              <a:t>Gazelle, G. Scott, et al. "A framework for assessing the value of diagnostic imaging in the era of comparative effectiveness research." </a:t>
            </a:r>
            <a:r>
              <a:rPr lang="en-US" b="0" i="1" dirty="0"/>
              <a:t>Radiology</a:t>
            </a:r>
            <a:r>
              <a:rPr lang="en-US" b="0" dirty="0"/>
              <a:t> 261.3 (2011): 692-698.</a:t>
            </a:r>
            <a:endParaRPr lang="en-US" dirty="0" smtClean="0"/>
          </a:p>
          <a:p>
            <a:r>
              <a:rPr lang="en-US" dirty="0" smtClean="0"/>
              <a:t>[2] </a:t>
            </a:r>
            <a:r>
              <a:rPr lang="en-US" b="0" dirty="0"/>
              <a:t>Lord, Sarah J., Les </a:t>
            </a:r>
            <a:r>
              <a:rPr lang="en-US" b="0" dirty="0" err="1"/>
              <a:t>Irwig</a:t>
            </a:r>
            <a:r>
              <a:rPr lang="en-US" b="0" dirty="0"/>
              <a:t>, and R. John </a:t>
            </a:r>
            <a:r>
              <a:rPr lang="en-US" b="0" dirty="0" err="1"/>
              <a:t>Simes</a:t>
            </a:r>
            <a:r>
              <a:rPr lang="en-US" b="0" dirty="0"/>
              <a:t>. "When is measuring sensitivity and specificity sufficient to evaluate a diagnostic test, and when do we need randomized trials?." </a:t>
            </a:r>
            <a:r>
              <a:rPr lang="en-US" b="0" i="1" dirty="0"/>
              <a:t>Annals of internal medicine</a:t>
            </a:r>
            <a:r>
              <a:rPr lang="en-US" b="0" dirty="0"/>
              <a:t> 144.11 (2006): 850-855.</a:t>
            </a:r>
            <a:endParaRPr lang="en-US" dirty="0" smtClean="0"/>
          </a:p>
          <a:p>
            <a:r>
              <a:rPr lang="en-US" dirty="0" smtClean="0"/>
              <a:t>[3]</a:t>
            </a:r>
            <a:r>
              <a:rPr lang="en-US" b="0" dirty="0"/>
              <a:t> Verhaegen, </a:t>
            </a:r>
            <a:r>
              <a:rPr lang="en-US" b="0" dirty="0" err="1"/>
              <a:t>Jorine</a:t>
            </a:r>
            <a:r>
              <a:rPr lang="en-US" b="0" dirty="0"/>
              <a:t>, et al. "Accuracy of single progesterone test to predict early pregnancy outcome in women with pain or bleeding: meta-analysis of cohort studies." </a:t>
            </a:r>
            <a:r>
              <a:rPr lang="en-US" b="0" i="1" dirty="0" err="1"/>
              <a:t>Bmj</a:t>
            </a:r>
            <a:r>
              <a:rPr lang="en-US" b="0" dirty="0"/>
              <a:t> 345 (2012): e6077.</a:t>
            </a:r>
            <a:endParaRPr lang="en-US" dirty="0" smtClean="0"/>
          </a:p>
          <a:p>
            <a:r>
              <a:rPr lang="en-US" dirty="0" smtClean="0"/>
              <a:t>[4]</a:t>
            </a:r>
            <a:r>
              <a:rPr lang="en-US" b="0" dirty="0"/>
              <a:t> </a:t>
            </a:r>
            <a:r>
              <a:rPr lang="en-US" b="0" dirty="0" err="1"/>
              <a:t>Aboyans</a:t>
            </a:r>
            <a:r>
              <a:rPr lang="en-US" b="0" dirty="0"/>
              <a:t>, Victor, et al. "2017 ESC Guidelines on the Diagnosis and Treatment of Peripheral Arterial Diseases, in collaboration with the European Society for Vascular Surgery (ESVS) Document covering atherosclerotic disease of extracranial carotid and vertebral, mesenteric, renal, upper and lower extremity arteries Endorsed by: the European Stroke Organization (ESO) The Task Force for the Diagnosis and Treatment of Peripheral Arterial Diseases of the European Society of Cardiology (ESC) and of the European Society for Vascular ...." </a:t>
            </a:r>
            <a:r>
              <a:rPr lang="en-US" b="0" i="1" dirty="0"/>
              <a:t>European heart journal</a:t>
            </a:r>
            <a:r>
              <a:rPr lang="en-US" b="0" dirty="0"/>
              <a:t> 39.9 (2017): 763-816.</a:t>
            </a:r>
            <a:endParaRPr lang="en-US" dirty="0" smtClean="0"/>
          </a:p>
          <a:p>
            <a:r>
              <a:rPr lang="en-US" dirty="0" smtClean="0"/>
              <a:t>[5]</a:t>
            </a:r>
            <a:r>
              <a:rPr lang="en-US" b="0" dirty="0"/>
              <a:t> Met, Rosemarie, et al. "Diagnostic performance of computed tomography angiography in peripheral arterial disease: a systematic review and meta-analysis." </a:t>
            </a:r>
            <a:r>
              <a:rPr lang="en-US" b="0" i="1" dirty="0"/>
              <a:t>Jama</a:t>
            </a:r>
            <a:r>
              <a:rPr lang="en-US" b="0" dirty="0"/>
              <a:t> 301.4 (2009): 415-424.</a:t>
            </a:r>
            <a:endParaRPr lang="en-US" dirty="0"/>
          </a:p>
        </p:txBody>
      </p:sp>
      <p:sp>
        <p:nvSpPr>
          <p:cNvPr id="4" name="Date Placeholder 3"/>
          <p:cNvSpPr>
            <a:spLocks noGrp="1"/>
          </p:cNvSpPr>
          <p:nvPr>
            <p:ph type="dt" sz="half" idx="10"/>
          </p:nvPr>
        </p:nvSpPr>
        <p:spPr/>
        <p:txBody>
          <a:bodyPr/>
          <a:lstStyle/>
          <a:p>
            <a:r>
              <a:rPr lang="en-US" smtClean="0"/>
              <a:t>Sep 18 2018</a:t>
            </a:r>
            <a:endParaRPr lang="en-US"/>
          </a:p>
        </p:txBody>
      </p:sp>
      <p:sp>
        <p:nvSpPr>
          <p:cNvPr id="5" name="Footer Placeholder 4"/>
          <p:cNvSpPr>
            <a:spLocks noGrp="1"/>
          </p:cNvSpPr>
          <p:nvPr>
            <p:ph type="ftr" sz="quarter" idx="11"/>
          </p:nvPr>
        </p:nvSpPr>
        <p:spPr/>
        <p:txBody>
          <a:bodyPr/>
          <a:lstStyle/>
          <a:p>
            <a:r>
              <a:rPr lang="en-US" smtClean="0"/>
              <a:t>Seminar – Fall 2018</a:t>
            </a:r>
            <a:endParaRPr lang="en-US"/>
          </a:p>
        </p:txBody>
      </p:sp>
      <p:sp>
        <p:nvSpPr>
          <p:cNvPr id="6" name="Slide Number Placeholder 5"/>
          <p:cNvSpPr>
            <a:spLocks noGrp="1"/>
          </p:cNvSpPr>
          <p:nvPr>
            <p:ph type="sldNum" sz="quarter" idx="12"/>
          </p:nvPr>
        </p:nvSpPr>
        <p:spPr/>
        <p:txBody>
          <a:bodyPr/>
          <a:lstStyle/>
          <a:p>
            <a:fld id="{BDA5F717-12EE-A348-A3FB-CFE8FCC4E8AC}" type="slidenum">
              <a:rPr lang="en-US" smtClean="0"/>
              <a:t>34</a:t>
            </a:fld>
            <a:endParaRPr lang="en-US"/>
          </a:p>
        </p:txBody>
      </p:sp>
    </p:spTree>
    <p:extLst>
      <p:ext uri="{BB962C8B-B14F-4D97-AF65-F5344CB8AC3E}">
        <p14:creationId xmlns:p14="http://schemas.microsoft.com/office/powerpoint/2010/main" val="7422053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3242" y="897511"/>
            <a:ext cx="3788960" cy="2848989"/>
          </a:xfrm>
        </p:spPr>
        <p:txBody>
          <a:bodyPr>
            <a:normAutofit/>
          </a:bodyPr>
          <a:lstStyle/>
          <a:p>
            <a:pPr algn="ctr"/>
            <a:r>
              <a:rPr lang="en-US" dirty="0" smtClean="0"/>
              <a:t>Q&amp;A </a:t>
            </a:r>
            <a:br>
              <a:rPr lang="en-US" dirty="0" smtClean="0"/>
            </a:br>
            <a:r>
              <a:rPr lang="en-US" dirty="0" smtClean="0"/>
              <a:t>THANK </a:t>
            </a:r>
            <a:r>
              <a:rPr lang="en-US" dirty="0"/>
              <a:t>YOU</a:t>
            </a:r>
          </a:p>
        </p:txBody>
      </p:sp>
      <p:sp>
        <p:nvSpPr>
          <p:cNvPr id="4" name="Slide Number Placeholder 3"/>
          <p:cNvSpPr>
            <a:spLocks noGrp="1"/>
          </p:cNvSpPr>
          <p:nvPr>
            <p:ph type="sldNum" idx="12"/>
          </p:nvPr>
        </p:nvSpPr>
        <p:spPr>
          <a:xfrm>
            <a:off x="8043483" y="4790435"/>
            <a:ext cx="459783" cy="275179"/>
          </a:xfrm>
        </p:spPr>
        <p:txBody>
          <a:bodyPr/>
          <a:lstStyle/>
          <a:p>
            <a:fld id="{00000000-1234-1234-1234-123412341234}" type="slidenum">
              <a:rPr lang="en" smtClean="0"/>
              <a:pPr/>
              <a:t>35</a:t>
            </a:fld>
            <a:endParaRPr lang="en" dirty="0"/>
          </a:p>
        </p:txBody>
      </p:sp>
    </p:spTree>
    <p:extLst>
      <p:ext uri="{BB962C8B-B14F-4D97-AF65-F5344CB8AC3E}">
        <p14:creationId xmlns:p14="http://schemas.microsoft.com/office/powerpoint/2010/main" val="1126441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393F77E-1772-D64B-A93D-2E9349B4AD2F}"/>
              </a:ext>
            </a:extLst>
          </p:cNvPr>
          <p:cNvSpPr>
            <a:spLocks noGrp="1"/>
          </p:cNvSpPr>
          <p:nvPr>
            <p:ph type="title"/>
          </p:nvPr>
        </p:nvSpPr>
        <p:spPr>
          <a:xfrm>
            <a:off x="404904" y="1252537"/>
            <a:ext cx="8110446" cy="994172"/>
          </a:xfrm>
        </p:spPr>
        <p:txBody>
          <a:bodyPr>
            <a:normAutofit fontScale="90000"/>
          </a:bodyPr>
          <a:lstStyle/>
          <a:p>
            <a:pPr algn="ctr"/>
            <a:r>
              <a:rPr lang="en-US" sz="3600" u="sng" dirty="0">
                <a:solidFill>
                  <a:srgbClr val="C00000"/>
                </a:solidFill>
              </a:rPr>
              <a:t>Efficacy, Effectiveness, Variations and Quality</a:t>
            </a:r>
            <a:endParaRPr lang="en-US" dirty="0">
              <a:solidFill>
                <a:srgbClr val="C00000"/>
              </a:solidFill>
            </a:endParaRPr>
          </a:p>
        </p:txBody>
      </p:sp>
      <p:sp>
        <p:nvSpPr>
          <p:cNvPr id="4" name="Date Placeholder 3">
            <a:extLst>
              <a:ext uri="{FF2B5EF4-FFF2-40B4-BE49-F238E27FC236}">
                <a16:creationId xmlns="" xmlns:a16="http://schemas.microsoft.com/office/drawing/2014/main" id="{BA3CAEF2-DD1B-0046-A55D-CCECCB1F31E7}"/>
              </a:ext>
            </a:extLst>
          </p:cNvPr>
          <p:cNvSpPr>
            <a:spLocks noGrp="1"/>
          </p:cNvSpPr>
          <p:nvPr>
            <p:ph type="dt" sz="half" idx="10"/>
          </p:nvPr>
        </p:nvSpPr>
        <p:spPr/>
        <p:txBody>
          <a:bodyPr/>
          <a:lstStyle/>
          <a:p>
            <a:r>
              <a:rPr lang="en-US"/>
              <a:t>Sep 18 2018</a:t>
            </a:r>
          </a:p>
        </p:txBody>
      </p:sp>
      <p:sp>
        <p:nvSpPr>
          <p:cNvPr id="5" name="Footer Placeholder 4">
            <a:extLst>
              <a:ext uri="{FF2B5EF4-FFF2-40B4-BE49-F238E27FC236}">
                <a16:creationId xmlns="" xmlns:a16="http://schemas.microsoft.com/office/drawing/2014/main" id="{C9485A41-6788-1B4D-A8DF-40B701DD3059}"/>
              </a:ext>
            </a:extLst>
          </p:cNvPr>
          <p:cNvSpPr>
            <a:spLocks noGrp="1"/>
          </p:cNvSpPr>
          <p:nvPr>
            <p:ph type="ftr" sz="quarter" idx="11"/>
          </p:nvPr>
        </p:nvSpPr>
        <p:spPr/>
        <p:txBody>
          <a:bodyPr/>
          <a:lstStyle/>
          <a:p>
            <a:r>
              <a:rPr lang="en-US"/>
              <a:t>Seminar – Fall 2018</a:t>
            </a:r>
          </a:p>
        </p:txBody>
      </p:sp>
      <p:sp>
        <p:nvSpPr>
          <p:cNvPr id="6" name="Slide Number Placeholder 5">
            <a:extLst>
              <a:ext uri="{FF2B5EF4-FFF2-40B4-BE49-F238E27FC236}">
                <a16:creationId xmlns="" xmlns:a16="http://schemas.microsoft.com/office/drawing/2014/main" id="{1F90307F-97CB-BA4D-9EA2-D043D5ABDEE3}"/>
              </a:ext>
            </a:extLst>
          </p:cNvPr>
          <p:cNvSpPr>
            <a:spLocks noGrp="1"/>
          </p:cNvSpPr>
          <p:nvPr>
            <p:ph type="sldNum" sz="quarter" idx="12"/>
          </p:nvPr>
        </p:nvSpPr>
        <p:spPr/>
        <p:txBody>
          <a:bodyPr/>
          <a:lstStyle/>
          <a:p>
            <a:fld id="{BDA5F717-12EE-A348-A3FB-CFE8FCC4E8AC}" type="slidenum">
              <a:rPr lang="en-US" smtClean="0"/>
              <a:t>4</a:t>
            </a:fld>
            <a:endParaRPr lang="en-US"/>
          </a:p>
        </p:txBody>
      </p:sp>
    </p:spTree>
    <p:extLst>
      <p:ext uri="{BB962C8B-B14F-4D97-AF65-F5344CB8AC3E}">
        <p14:creationId xmlns:p14="http://schemas.microsoft.com/office/powerpoint/2010/main" val="3224541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1CDBDC15-1F67-2D44-8CA6-3272E97A50C8}"/>
              </a:ext>
            </a:extLst>
          </p:cNvPr>
          <p:cNvSpPr>
            <a:spLocks noGrp="1"/>
          </p:cNvSpPr>
          <p:nvPr>
            <p:ph type="dt" sz="half" idx="10"/>
          </p:nvPr>
        </p:nvSpPr>
        <p:spPr/>
        <p:txBody>
          <a:bodyPr/>
          <a:lstStyle/>
          <a:p>
            <a:r>
              <a:rPr lang="en-US"/>
              <a:t>Sep 18 2018</a:t>
            </a:r>
          </a:p>
        </p:txBody>
      </p:sp>
      <p:sp>
        <p:nvSpPr>
          <p:cNvPr id="5" name="Footer Placeholder 4">
            <a:extLst>
              <a:ext uri="{FF2B5EF4-FFF2-40B4-BE49-F238E27FC236}">
                <a16:creationId xmlns="" xmlns:a16="http://schemas.microsoft.com/office/drawing/2014/main" id="{5A75E2A0-362F-F945-BAE6-DE057872DD2C}"/>
              </a:ext>
            </a:extLst>
          </p:cNvPr>
          <p:cNvSpPr>
            <a:spLocks noGrp="1"/>
          </p:cNvSpPr>
          <p:nvPr>
            <p:ph type="ftr" sz="quarter" idx="11"/>
          </p:nvPr>
        </p:nvSpPr>
        <p:spPr/>
        <p:txBody>
          <a:bodyPr/>
          <a:lstStyle/>
          <a:p>
            <a:r>
              <a:rPr lang="en-US"/>
              <a:t>Seminar – Fall 2018</a:t>
            </a:r>
          </a:p>
        </p:txBody>
      </p:sp>
      <p:sp>
        <p:nvSpPr>
          <p:cNvPr id="6" name="Slide Number Placeholder 5">
            <a:extLst>
              <a:ext uri="{FF2B5EF4-FFF2-40B4-BE49-F238E27FC236}">
                <a16:creationId xmlns="" xmlns:a16="http://schemas.microsoft.com/office/drawing/2014/main" id="{F298ED6B-8E2A-554F-80D8-D26127B767DF}"/>
              </a:ext>
            </a:extLst>
          </p:cNvPr>
          <p:cNvSpPr>
            <a:spLocks noGrp="1"/>
          </p:cNvSpPr>
          <p:nvPr>
            <p:ph type="sldNum" sz="quarter" idx="12"/>
          </p:nvPr>
        </p:nvSpPr>
        <p:spPr/>
        <p:txBody>
          <a:bodyPr/>
          <a:lstStyle/>
          <a:p>
            <a:fld id="{BDA5F717-12EE-A348-A3FB-CFE8FCC4E8AC}" type="slidenum">
              <a:rPr lang="en-US" smtClean="0"/>
              <a:t>5</a:t>
            </a:fld>
            <a:endParaRPr lang="en-US"/>
          </a:p>
        </p:txBody>
      </p:sp>
      <p:sp>
        <p:nvSpPr>
          <p:cNvPr id="2" name="Title 1">
            <a:extLst>
              <a:ext uri="{FF2B5EF4-FFF2-40B4-BE49-F238E27FC236}">
                <a16:creationId xmlns="" xmlns:a16="http://schemas.microsoft.com/office/drawing/2014/main" id="{D3364B9A-D9F1-2A44-AC51-F9956BFCD146}"/>
              </a:ext>
            </a:extLst>
          </p:cNvPr>
          <p:cNvSpPr>
            <a:spLocks noGrp="1"/>
          </p:cNvSpPr>
          <p:nvPr>
            <p:ph type="title" idx="4294967295"/>
          </p:nvPr>
        </p:nvSpPr>
        <p:spPr>
          <a:xfrm>
            <a:off x="0" y="274638"/>
            <a:ext cx="8110538" cy="993775"/>
          </a:xfrm>
        </p:spPr>
        <p:txBody>
          <a:bodyPr>
            <a:normAutofit fontScale="90000"/>
          </a:bodyPr>
          <a:lstStyle/>
          <a:p>
            <a:pPr algn="ctr"/>
            <a:r>
              <a:rPr lang="en-US" sz="2700" u="sng" dirty="0"/>
              <a:t>IMPORTANT FACTORS WHICH ARE TO BE TAKEN IN TO CONSIDERATION  WHILE PERFORMING MEDICAL RESEARCH</a:t>
            </a:r>
            <a:r>
              <a:rPr lang="en-US" sz="3600" u="sng" dirty="0"/>
              <a:t/>
            </a:r>
            <a:br>
              <a:rPr lang="en-US" sz="3600" u="sng" dirty="0"/>
            </a:br>
            <a:endParaRPr lang="en-US" dirty="0"/>
          </a:p>
        </p:txBody>
      </p:sp>
      <p:sp>
        <p:nvSpPr>
          <p:cNvPr id="7" name="Rounded Rectangle 6">
            <a:extLst>
              <a:ext uri="{FF2B5EF4-FFF2-40B4-BE49-F238E27FC236}">
                <a16:creationId xmlns="" xmlns:a16="http://schemas.microsoft.com/office/drawing/2014/main" id="{A3952CAA-868A-2D47-AA72-D8061D162A50}"/>
              </a:ext>
            </a:extLst>
          </p:cNvPr>
          <p:cNvSpPr/>
          <p:nvPr/>
        </p:nvSpPr>
        <p:spPr>
          <a:xfrm>
            <a:off x="3028950" y="1200749"/>
            <a:ext cx="2585884" cy="520895"/>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EFFICACY</a:t>
            </a:r>
          </a:p>
        </p:txBody>
      </p:sp>
      <p:sp>
        <p:nvSpPr>
          <p:cNvPr id="9" name="Rounded Rectangle 8">
            <a:extLst>
              <a:ext uri="{FF2B5EF4-FFF2-40B4-BE49-F238E27FC236}">
                <a16:creationId xmlns="" xmlns:a16="http://schemas.microsoft.com/office/drawing/2014/main" id="{838FFD22-D312-B041-81B0-A0E8E84C3B6E}"/>
              </a:ext>
            </a:extLst>
          </p:cNvPr>
          <p:cNvSpPr/>
          <p:nvPr/>
        </p:nvSpPr>
        <p:spPr>
          <a:xfrm>
            <a:off x="3028950" y="1927317"/>
            <a:ext cx="2585884" cy="53441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EFFICIENCY</a:t>
            </a:r>
          </a:p>
        </p:txBody>
      </p:sp>
      <p:sp>
        <p:nvSpPr>
          <p:cNvPr id="10" name="Rounded Rectangle 9">
            <a:extLst>
              <a:ext uri="{FF2B5EF4-FFF2-40B4-BE49-F238E27FC236}">
                <a16:creationId xmlns="" xmlns:a16="http://schemas.microsoft.com/office/drawing/2014/main" id="{5A7C9599-CC1B-654D-9E8B-DEF0BA1F7A0B}"/>
              </a:ext>
            </a:extLst>
          </p:cNvPr>
          <p:cNvSpPr/>
          <p:nvPr/>
        </p:nvSpPr>
        <p:spPr>
          <a:xfrm>
            <a:off x="3028950" y="2743200"/>
            <a:ext cx="2585884" cy="626652"/>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VARIATIONS OF USE</a:t>
            </a:r>
          </a:p>
        </p:txBody>
      </p:sp>
      <p:sp>
        <p:nvSpPr>
          <p:cNvPr id="11" name="Rounded Rectangle 10">
            <a:extLst>
              <a:ext uri="{FF2B5EF4-FFF2-40B4-BE49-F238E27FC236}">
                <a16:creationId xmlns="" xmlns:a16="http://schemas.microsoft.com/office/drawing/2014/main" id="{4F806D48-DE6D-7C4C-91B5-121898AF5147}"/>
              </a:ext>
            </a:extLst>
          </p:cNvPr>
          <p:cNvSpPr/>
          <p:nvPr/>
        </p:nvSpPr>
        <p:spPr>
          <a:xfrm>
            <a:off x="3028951" y="3521338"/>
            <a:ext cx="2585884" cy="686331"/>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QUALITY </a:t>
            </a:r>
            <a:r>
              <a:rPr lang="en-US" sz="2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ASSESSMENT</a:t>
            </a:r>
            <a:endParaRPr lang="en-US" sz="2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3297540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E0ECBB76-9211-134E-A77C-D3728D8E27CE}"/>
              </a:ext>
            </a:extLst>
          </p:cNvPr>
          <p:cNvSpPr>
            <a:spLocks noGrp="1"/>
          </p:cNvSpPr>
          <p:nvPr>
            <p:ph type="dt" sz="half" idx="10"/>
          </p:nvPr>
        </p:nvSpPr>
        <p:spPr/>
        <p:txBody>
          <a:bodyPr/>
          <a:lstStyle/>
          <a:p>
            <a:r>
              <a:rPr lang="en-US"/>
              <a:t>Sep 18 2018</a:t>
            </a:r>
          </a:p>
        </p:txBody>
      </p:sp>
      <p:sp>
        <p:nvSpPr>
          <p:cNvPr id="5" name="Footer Placeholder 4">
            <a:extLst>
              <a:ext uri="{FF2B5EF4-FFF2-40B4-BE49-F238E27FC236}">
                <a16:creationId xmlns="" xmlns:a16="http://schemas.microsoft.com/office/drawing/2014/main" id="{347C0174-6481-5E46-8134-7753F8673CCD}"/>
              </a:ext>
            </a:extLst>
          </p:cNvPr>
          <p:cNvSpPr>
            <a:spLocks noGrp="1"/>
          </p:cNvSpPr>
          <p:nvPr>
            <p:ph type="ftr" sz="quarter" idx="11"/>
          </p:nvPr>
        </p:nvSpPr>
        <p:spPr/>
        <p:txBody>
          <a:bodyPr/>
          <a:lstStyle/>
          <a:p>
            <a:r>
              <a:rPr lang="en-US"/>
              <a:t>Seminar – Fall 2018</a:t>
            </a:r>
          </a:p>
        </p:txBody>
      </p:sp>
      <p:sp>
        <p:nvSpPr>
          <p:cNvPr id="6" name="Slide Number Placeholder 5">
            <a:extLst>
              <a:ext uri="{FF2B5EF4-FFF2-40B4-BE49-F238E27FC236}">
                <a16:creationId xmlns="" xmlns:a16="http://schemas.microsoft.com/office/drawing/2014/main" id="{A8920319-320F-4D40-A6E4-696DF655276B}"/>
              </a:ext>
            </a:extLst>
          </p:cNvPr>
          <p:cNvSpPr>
            <a:spLocks noGrp="1"/>
          </p:cNvSpPr>
          <p:nvPr>
            <p:ph type="sldNum" sz="quarter" idx="12"/>
          </p:nvPr>
        </p:nvSpPr>
        <p:spPr/>
        <p:txBody>
          <a:bodyPr/>
          <a:lstStyle/>
          <a:p>
            <a:fld id="{BDA5F717-12EE-A348-A3FB-CFE8FCC4E8AC}" type="slidenum">
              <a:rPr lang="en-US" smtClean="0"/>
              <a:t>6</a:t>
            </a:fld>
            <a:endParaRPr lang="en-US"/>
          </a:p>
        </p:txBody>
      </p:sp>
      <p:sp>
        <p:nvSpPr>
          <p:cNvPr id="7" name="Rectangle 6">
            <a:extLst>
              <a:ext uri="{FF2B5EF4-FFF2-40B4-BE49-F238E27FC236}">
                <a16:creationId xmlns="" xmlns:a16="http://schemas.microsoft.com/office/drawing/2014/main" id="{8A317A84-EDD1-CB43-83F3-B92D531E74AD}"/>
              </a:ext>
            </a:extLst>
          </p:cNvPr>
          <p:cNvSpPr/>
          <p:nvPr/>
        </p:nvSpPr>
        <p:spPr>
          <a:xfrm>
            <a:off x="382771" y="181868"/>
            <a:ext cx="2463431" cy="307777"/>
          </a:xfrm>
          <a:prstGeom prst="rect">
            <a:avLst/>
          </a:prstGeom>
        </p:spPr>
        <p:txBody>
          <a:bodyPr wrap="none">
            <a:spAutoFit/>
          </a:bodyPr>
          <a:lstStyle/>
          <a:p>
            <a:pPr algn="ctr"/>
            <a:r>
              <a:rPr lang="en-US" sz="1400" b="1" u="sng" dirty="0">
                <a:solidFill>
                  <a:schemeClr val="accent2"/>
                </a:solidFill>
              </a:rPr>
              <a:t> </a:t>
            </a:r>
            <a:r>
              <a:rPr lang="en-US" sz="1400" b="1" u="sng" dirty="0">
                <a:solidFill>
                  <a:srgbClr val="C00000"/>
                </a:solidFill>
              </a:rPr>
              <a:t>EFFICACY of Medical Practice </a:t>
            </a:r>
            <a:r>
              <a:rPr lang="en-US" sz="1400" b="1" dirty="0">
                <a:solidFill>
                  <a:srgbClr val="C00000"/>
                </a:solidFill>
              </a:rPr>
              <a:t>:</a:t>
            </a:r>
            <a:endParaRPr lang="en-US" sz="1400" dirty="0">
              <a:solidFill>
                <a:srgbClr val="C00000"/>
              </a:solidFill>
            </a:endParaRPr>
          </a:p>
        </p:txBody>
      </p:sp>
      <p:sp>
        <p:nvSpPr>
          <p:cNvPr id="8" name="Rectangle 7">
            <a:extLst>
              <a:ext uri="{FF2B5EF4-FFF2-40B4-BE49-F238E27FC236}">
                <a16:creationId xmlns="" xmlns:a16="http://schemas.microsoft.com/office/drawing/2014/main" id="{6709E7D7-FD1D-FB4B-8E1A-547123041DD2}"/>
              </a:ext>
            </a:extLst>
          </p:cNvPr>
          <p:cNvSpPr/>
          <p:nvPr/>
        </p:nvSpPr>
        <p:spPr>
          <a:xfrm>
            <a:off x="150019" y="423580"/>
            <a:ext cx="4572000" cy="1131079"/>
          </a:xfrm>
          <a:prstGeom prst="rect">
            <a:avLst/>
          </a:prstGeom>
        </p:spPr>
        <p:txBody>
          <a:bodyPr>
            <a:spAutoFit/>
          </a:bodyPr>
          <a:lstStyle/>
          <a:p>
            <a:pPr marL="285750" indent="-285750">
              <a:buFont typeface="Arial" panose="020B0604020202020204" pitchFamily="34" charset="0"/>
              <a:buChar char="•"/>
            </a:pPr>
            <a:r>
              <a:rPr lang="en-IN" dirty="0">
                <a:ea typeface="Nokia Pure Text Light" panose="020B0304040602060303" pitchFamily="34" charset="0"/>
                <a:cs typeface="Nokia Pure Text Light" panose="020B0304040602060303" pitchFamily="34" charset="0"/>
              </a:rPr>
              <a:t>The probability of benefit to individuals in a defined population from a medical technology </a:t>
            </a:r>
            <a:r>
              <a:rPr lang="en-IN" dirty="0" smtClean="0">
                <a:ea typeface="Nokia Pure Text Light" panose="020B0304040602060303" pitchFamily="34" charset="0"/>
                <a:cs typeface="Nokia Pure Text Light" panose="020B0304040602060303" pitchFamily="34" charset="0"/>
              </a:rPr>
              <a:t> </a:t>
            </a:r>
            <a:r>
              <a:rPr lang="en-IN" dirty="0">
                <a:ea typeface="Nokia Pure Text Light" panose="020B0304040602060303" pitchFamily="34" charset="0"/>
                <a:cs typeface="Nokia Pure Text Light" panose="020B0304040602060303" pitchFamily="34" charset="0"/>
              </a:rPr>
              <a:t>under ideal conditions of use</a:t>
            </a:r>
          </a:p>
          <a:p>
            <a:pPr marL="285750" indent="-285750">
              <a:buFont typeface="Arial" panose="020B0604020202020204" pitchFamily="34" charset="0"/>
              <a:buChar char="•"/>
            </a:pPr>
            <a:r>
              <a:rPr lang="en-IN" dirty="0">
                <a:ea typeface="Nokia Pure Text Light" panose="020B0304040602060303" pitchFamily="34" charset="0"/>
                <a:cs typeface="Nokia Pure Text Light" panose="020B0304040602060303" pitchFamily="34" charset="0"/>
              </a:rPr>
              <a:t>Efficacy </a:t>
            </a:r>
            <a:r>
              <a:rPr lang="en-IN" dirty="0" smtClean="0">
                <a:ea typeface="Nokia Pure Text Light" panose="020B0304040602060303" pitchFamily="34" charset="0"/>
                <a:cs typeface="Nokia Pure Text Light" panose="020B0304040602060303" pitchFamily="34" charset="0"/>
              </a:rPr>
              <a:t>is not  </a:t>
            </a:r>
            <a:r>
              <a:rPr lang="en-IN" dirty="0">
                <a:ea typeface="Nokia Pure Text Light" panose="020B0304040602060303" pitchFamily="34" charset="0"/>
                <a:cs typeface="Nokia Pure Text Light" panose="020B0304040602060303" pitchFamily="34" charset="0"/>
              </a:rPr>
              <a:t>often established </a:t>
            </a:r>
            <a:r>
              <a:rPr lang="en-IN" dirty="0" smtClean="0">
                <a:ea typeface="Nokia Pure Text Light" panose="020B0304040602060303" pitchFamily="34" charset="0"/>
                <a:cs typeface="Nokia Pure Text Light" panose="020B0304040602060303" pitchFamily="34" charset="0"/>
              </a:rPr>
              <a:t>on</a:t>
            </a:r>
            <a:r>
              <a:rPr lang="en-IN" dirty="0" smtClean="0">
                <a:ea typeface="Nokia Pure Text Light" panose="020B0304040602060303" pitchFamily="34" charset="0"/>
                <a:cs typeface="Nokia Pure Text Light" panose="020B0304040602060303" pitchFamily="34" charset="0"/>
              </a:rPr>
              <a:t> </a:t>
            </a:r>
            <a:r>
              <a:rPr lang="en-IN" dirty="0">
                <a:ea typeface="Nokia Pure Text Light" panose="020B0304040602060303" pitchFamily="34" charset="0"/>
                <a:cs typeface="Nokia Pure Text Light" panose="020B0304040602060303" pitchFamily="34" charset="0"/>
              </a:rPr>
              <a:t>patients </a:t>
            </a:r>
            <a:r>
              <a:rPr lang="en-IN" dirty="0" smtClean="0">
                <a:ea typeface="Nokia Pure Text Light" panose="020B0304040602060303" pitchFamily="34" charset="0"/>
                <a:cs typeface="Nokia Pure Text Light" panose="020B0304040602060303" pitchFamily="34" charset="0"/>
              </a:rPr>
              <a:t>for </a:t>
            </a:r>
            <a:r>
              <a:rPr lang="en-IN" dirty="0">
                <a:ea typeface="Nokia Pure Text Light" panose="020B0304040602060303" pitchFamily="34" charset="0"/>
                <a:cs typeface="Nokia Pure Text Light" panose="020B0304040602060303" pitchFamily="34" charset="0"/>
              </a:rPr>
              <a:t>whom the service is ultimately intended</a:t>
            </a:r>
          </a:p>
        </p:txBody>
      </p:sp>
      <p:sp>
        <p:nvSpPr>
          <p:cNvPr id="10" name="Rectangle 9">
            <a:extLst>
              <a:ext uri="{FF2B5EF4-FFF2-40B4-BE49-F238E27FC236}">
                <a16:creationId xmlns="" xmlns:a16="http://schemas.microsoft.com/office/drawing/2014/main" id="{A1B3FCCA-63CA-2F46-9389-28DB2713B439}"/>
              </a:ext>
            </a:extLst>
          </p:cNvPr>
          <p:cNvSpPr/>
          <p:nvPr/>
        </p:nvSpPr>
        <p:spPr>
          <a:xfrm>
            <a:off x="458621" y="1762408"/>
            <a:ext cx="2850267" cy="300082"/>
          </a:xfrm>
          <a:prstGeom prst="rect">
            <a:avLst/>
          </a:prstGeom>
        </p:spPr>
        <p:txBody>
          <a:bodyPr wrap="none">
            <a:spAutoFit/>
          </a:bodyPr>
          <a:lstStyle/>
          <a:p>
            <a:r>
              <a:rPr lang="en-US" b="1" u="sng" dirty="0">
                <a:solidFill>
                  <a:srgbClr val="C00000"/>
                </a:solidFill>
              </a:rPr>
              <a:t>EFFECTIVENESS of </a:t>
            </a:r>
            <a:r>
              <a:rPr lang="en-US" b="1" u="sng" dirty="0" smtClean="0">
                <a:solidFill>
                  <a:srgbClr val="C00000"/>
                </a:solidFill>
              </a:rPr>
              <a:t> Medical </a:t>
            </a:r>
            <a:r>
              <a:rPr lang="en-US" b="1" u="sng" dirty="0">
                <a:solidFill>
                  <a:srgbClr val="C00000"/>
                </a:solidFill>
              </a:rPr>
              <a:t>Practice : </a:t>
            </a:r>
            <a:endParaRPr lang="en-US" dirty="0">
              <a:solidFill>
                <a:srgbClr val="C00000"/>
              </a:solidFill>
            </a:endParaRPr>
          </a:p>
        </p:txBody>
      </p:sp>
      <p:sp>
        <p:nvSpPr>
          <p:cNvPr id="11" name="Rectangle 10">
            <a:extLst>
              <a:ext uri="{FF2B5EF4-FFF2-40B4-BE49-F238E27FC236}">
                <a16:creationId xmlns="" xmlns:a16="http://schemas.microsoft.com/office/drawing/2014/main" id="{2DEADD40-FBA1-A245-8914-6F99A9720B8A}"/>
              </a:ext>
            </a:extLst>
          </p:cNvPr>
          <p:cNvSpPr/>
          <p:nvPr/>
        </p:nvSpPr>
        <p:spPr>
          <a:xfrm>
            <a:off x="100012" y="2062490"/>
            <a:ext cx="4572000" cy="1338828"/>
          </a:xfrm>
          <a:prstGeom prst="rect">
            <a:avLst/>
          </a:prstGeom>
        </p:spPr>
        <p:txBody>
          <a:bodyPr>
            <a:spAutoFit/>
          </a:bodyPr>
          <a:lstStyle/>
          <a:p>
            <a:pPr marL="285750" indent="-285750">
              <a:buFont typeface="Arial" panose="020B0604020202020204" pitchFamily="34" charset="0"/>
              <a:buChar char="•"/>
            </a:pPr>
            <a:r>
              <a:rPr lang="en-IN" dirty="0" smtClean="0">
                <a:ea typeface="Nokia Pure Text Light" panose="020B0304040602060303" pitchFamily="34" charset="0"/>
                <a:cs typeface="Nokia Pure Text Light" panose="020B0304040602060303" pitchFamily="34" charset="0"/>
              </a:rPr>
              <a:t>The </a:t>
            </a:r>
            <a:r>
              <a:rPr lang="en-IN" dirty="0">
                <a:ea typeface="Nokia Pure Text Light" panose="020B0304040602060303" pitchFamily="34" charset="0"/>
                <a:cs typeface="Nokia Pure Text Light" panose="020B0304040602060303" pitchFamily="34" charset="0"/>
              </a:rPr>
              <a:t>Capability of producing a desired result , when something is deemed to be Effective/Working in a way Intended by Medical Service System</a:t>
            </a:r>
            <a:r>
              <a:rPr lang="en-IN" dirty="0">
                <a:solidFill>
                  <a:schemeClr val="accent1">
                    <a:lumMod val="75000"/>
                  </a:schemeClr>
                </a:solidFill>
                <a:ea typeface="Nokia Pure Text Light" panose="020B0304040602060303" pitchFamily="34" charset="0"/>
                <a:cs typeface="Nokia Pure Text Light" panose="020B0304040602060303" pitchFamily="34" charset="0"/>
              </a:rPr>
              <a:t>s </a:t>
            </a:r>
          </a:p>
          <a:p>
            <a:pPr marL="285750" indent="-285750">
              <a:buFont typeface="Arial" panose="020B0604020202020204" pitchFamily="34" charset="0"/>
              <a:buChar char="•"/>
            </a:pPr>
            <a:r>
              <a:rPr lang="en-US" dirty="0">
                <a:ea typeface="Nokia Pure Text Light" panose="020B0304040602060303" pitchFamily="34" charset="0"/>
                <a:cs typeface="Nokia Pure Text Light" panose="020B0304040602060303" pitchFamily="34" charset="0"/>
              </a:rPr>
              <a:t>T</a:t>
            </a:r>
            <a:r>
              <a:rPr lang="en-IN" dirty="0">
                <a:ea typeface="Nokia Pure Text Light" panose="020B0304040602060303" pitchFamily="34" charset="0"/>
                <a:cs typeface="Nokia Pure Text Light" panose="020B0304040602060303" pitchFamily="34" charset="0"/>
              </a:rPr>
              <a:t>he primary Goal of this Approach is to reduce the range of uncertainty </a:t>
            </a:r>
            <a:r>
              <a:rPr lang="en-IN" dirty="0" smtClean="0">
                <a:ea typeface="Nokia Pure Text Light" panose="020B0304040602060303" pitchFamily="34" charset="0"/>
                <a:cs typeface="Nokia Pure Text Light" panose="020B0304040602060303" pitchFamily="34" charset="0"/>
              </a:rPr>
              <a:t>and </a:t>
            </a:r>
            <a:r>
              <a:rPr lang="en-IN" dirty="0">
                <a:ea typeface="Nokia Pure Text Light" panose="020B0304040602060303" pitchFamily="34" charset="0"/>
                <a:cs typeface="Nokia Pure Text Light" panose="020B0304040602060303" pitchFamily="34" charset="0"/>
              </a:rPr>
              <a:t>to illustrate the limited utility of efficacy studies in the absence of effectiveness studies</a:t>
            </a:r>
          </a:p>
        </p:txBody>
      </p:sp>
      <p:pic>
        <p:nvPicPr>
          <p:cNvPr id="12" name="Content Placeholder 5">
            <a:extLst>
              <a:ext uri="{FF2B5EF4-FFF2-40B4-BE49-F238E27FC236}">
                <a16:creationId xmlns="" xmlns:a16="http://schemas.microsoft.com/office/drawing/2014/main" id="{073D422D-E705-C44D-B461-76C4764F9A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2005" y="790575"/>
            <a:ext cx="3814763" cy="3321844"/>
          </a:xfrm>
          <a:prstGeom prst="rect">
            <a:avLst/>
          </a:prstGeom>
          <a:ln>
            <a:solidFill>
              <a:schemeClr val="accent2"/>
            </a:solidFill>
          </a:ln>
        </p:spPr>
      </p:pic>
    </p:spTree>
    <p:extLst>
      <p:ext uri="{BB962C8B-B14F-4D97-AF65-F5344CB8AC3E}">
        <p14:creationId xmlns:p14="http://schemas.microsoft.com/office/powerpoint/2010/main" val="1405582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A4D4583A-6268-9241-9F9C-9B06AF02C9B9}"/>
              </a:ext>
            </a:extLst>
          </p:cNvPr>
          <p:cNvSpPr>
            <a:spLocks noGrp="1"/>
          </p:cNvSpPr>
          <p:nvPr>
            <p:ph type="dt" sz="half" idx="10"/>
          </p:nvPr>
        </p:nvSpPr>
        <p:spPr/>
        <p:txBody>
          <a:bodyPr/>
          <a:lstStyle/>
          <a:p>
            <a:r>
              <a:rPr lang="en-US"/>
              <a:t>Sep 18 2018</a:t>
            </a:r>
          </a:p>
        </p:txBody>
      </p:sp>
      <p:sp>
        <p:nvSpPr>
          <p:cNvPr id="5" name="Footer Placeholder 4">
            <a:extLst>
              <a:ext uri="{FF2B5EF4-FFF2-40B4-BE49-F238E27FC236}">
                <a16:creationId xmlns="" xmlns:a16="http://schemas.microsoft.com/office/drawing/2014/main" id="{8D52E5B9-5602-D346-8367-2B50D96A4C23}"/>
              </a:ext>
            </a:extLst>
          </p:cNvPr>
          <p:cNvSpPr>
            <a:spLocks noGrp="1"/>
          </p:cNvSpPr>
          <p:nvPr>
            <p:ph type="ftr" sz="quarter" idx="11"/>
          </p:nvPr>
        </p:nvSpPr>
        <p:spPr/>
        <p:txBody>
          <a:bodyPr/>
          <a:lstStyle/>
          <a:p>
            <a:r>
              <a:rPr lang="en-US"/>
              <a:t>Seminar – Fall 2018</a:t>
            </a:r>
          </a:p>
        </p:txBody>
      </p:sp>
      <p:sp>
        <p:nvSpPr>
          <p:cNvPr id="6" name="Slide Number Placeholder 5">
            <a:extLst>
              <a:ext uri="{FF2B5EF4-FFF2-40B4-BE49-F238E27FC236}">
                <a16:creationId xmlns="" xmlns:a16="http://schemas.microsoft.com/office/drawing/2014/main" id="{8882B17A-D756-954D-9860-0695A7ACB537}"/>
              </a:ext>
            </a:extLst>
          </p:cNvPr>
          <p:cNvSpPr>
            <a:spLocks noGrp="1"/>
          </p:cNvSpPr>
          <p:nvPr>
            <p:ph type="sldNum" sz="quarter" idx="12"/>
          </p:nvPr>
        </p:nvSpPr>
        <p:spPr/>
        <p:txBody>
          <a:bodyPr/>
          <a:lstStyle/>
          <a:p>
            <a:fld id="{BDA5F717-12EE-A348-A3FB-CFE8FCC4E8AC}" type="slidenum">
              <a:rPr lang="en-US" smtClean="0"/>
              <a:t>7</a:t>
            </a:fld>
            <a:endParaRPr lang="en-US"/>
          </a:p>
        </p:txBody>
      </p:sp>
      <p:sp>
        <p:nvSpPr>
          <p:cNvPr id="7" name="Rectangle 6">
            <a:extLst>
              <a:ext uri="{FF2B5EF4-FFF2-40B4-BE49-F238E27FC236}">
                <a16:creationId xmlns="" xmlns:a16="http://schemas.microsoft.com/office/drawing/2014/main" id="{FE5B0EC7-9B5A-5E49-911D-E558AF7DB93E}"/>
              </a:ext>
            </a:extLst>
          </p:cNvPr>
          <p:cNvSpPr/>
          <p:nvPr/>
        </p:nvSpPr>
        <p:spPr>
          <a:xfrm>
            <a:off x="692127" y="378597"/>
            <a:ext cx="3386953" cy="338554"/>
          </a:xfrm>
          <a:prstGeom prst="rect">
            <a:avLst/>
          </a:prstGeom>
        </p:spPr>
        <p:txBody>
          <a:bodyPr wrap="square">
            <a:spAutoFit/>
          </a:bodyPr>
          <a:lstStyle/>
          <a:p>
            <a:r>
              <a:rPr lang="en-US" sz="1600" b="1" u="sng" dirty="0">
                <a:solidFill>
                  <a:srgbClr val="C00000"/>
                </a:solidFill>
              </a:rPr>
              <a:t>EFFICACY AND EFFICIENCY MATRIX:</a:t>
            </a:r>
            <a:endParaRPr lang="en-US" sz="1600" dirty="0">
              <a:solidFill>
                <a:srgbClr val="C00000"/>
              </a:solidFill>
            </a:endParaRPr>
          </a:p>
        </p:txBody>
      </p:sp>
      <p:pic>
        <p:nvPicPr>
          <p:cNvPr id="8" name="Picture 7">
            <a:extLst>
              <a:ext uri="{FF2B5EF4-FFF2-40B4-BE49-F238E27FC236}">
                <a16:creationId xmlns="" xmlns:a16="http://schemas.microsoft.com/office/drawing/2014/main" id="{8DDB6955-0B76-E949-BB65-6C1244004734}"/>
              </a:ext>
            </a:extLst>
          </p:cNvPr>
          <p:cNvPicPr>
            <a:picLocks noChangeAspect="1"/>
          </p:cNvPicPr>
          <p:nvPr/>
        </p:nvPicPr>
        <p:blipFill>
          <a:blip r:embed="rId2"/>
          <a:stretch>
            <a:fillRect/>
          </a:stretch>
        </p:blipFill>
        <p:spPr>
          <a:xfrm>
            <a:off x="317090" y="897659"/>
            <a:ext cx="7728265" cy="3600600"/>
          </a:xfrm>
          <a:prstGeom prst="rect">
            <a:avLst/>
          </a:prstGeom>
          <a:ln>
            <a:solidFill>
              <a:schemeClr val="accent2"/>
            </a:solidFill>
          </a:ln>
        </p:spPr>
      </p:pic>
    </p:spTree>
    <p:extLst>
      <p:ext uri="{BB962C8B-B14F-4D97-AF65-F5344CB8AC3E}">
        <p14:creationId xmlns:p14="http://schemas.microsoft.com/office/powerpoint/2010/main" val="1354734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55B058BD-A46C-4A4F-A070-E9ED52605F13}"/>
              </a:ext>
            </a:extLst>
          </p:cNvPr>
          <p:cNvSpPr>
            <a:spLocks noGrp="1"/>
          </p:cNvSpPr>
          <p:nvPr>
            <p:ph type="dt" sz="half" idx="10"/>
          </p:nvPr>
        </p:nvSpPr>
        <p:spPr/>
        <p:txBody>
          <a:bodyPr/>
          <a:lstStyle/>
          <a:p>
            <a:r>
              <a:rPr lang="en-US"/>
              <a:t>Sep 18 2018</a:t>
            </a:r>
          </a:p>
        </p:txBody>
      </p:sp>
      <p:sp>
        <p:nvSpPr>
          <p:cNvPr id="3" name="Footer Placeholder 2">
            <a:extLst>
              <a:ext uri="{FF2B5EF4-FFF2-40B4-BE49-F238E27FC236}">
                <a16:creationId xmlns="" xmlns:a16="http://schemas.microsoft.com/office/drawing/2014/main" id="{342B6E6A-F8C5-4944-9766-1B8248BBF58A}"/>
              </a:ext>
            </a:extLst>
          </p:cNvPr>
          <p:cNvSpPr>
            <a:spLocks noGrp="1"/>
          </p:cNvSpPr>
          <p:nvPr>
            <p:ph type="ftr" sz="quarter" idx="11"/>
          </p:nvPr>
        </p:nvSpPr>
        <p:spPr/>
        <p:txBody>
          <a:bodyPr/>
          <a:lstStyle/>
          <a:p>
            <a:r>
              <a:rPr lang="en-US"/>
              <a:t>Seminar – Fall 2018</a:t>
            </a:r>
          </a:p>
        </p:txBody>
      </p:sp>
      <p:sp>
        <p:nvSpPr>
          <p:cNvPr id="4" name="Slide Number Placeholder 3">
            <a:extLst>
              <a:ext uri="{FF2B5EF4-FFF2-40B4-BE49-F238E27FC236}">
                <a16:creationId xmlns="" xmlns:a16="http://schemas.microsoft.com/office/drawing/2014/main" id="{C3B33A14-3392-E74F-AF62-577236F96922}"/>
              </a:ext>
            </a:extLst>
          </p:cNvPr>
          <p:cNvSpPr>
            <a:spLocks noGrp="1"/>
          </p:cNvSpPr>
          <p:nvPr>
            <p:ph type="sldNum" sz="quarter" idx="12"/>
          </p:nvPr>
        </p:nvSpPr>
        <p:spPr/>
        <p:txBody>
          <a:bodyPr/>
          <a:lstStyle/>
          <a:p>
            <a:fld id="{BDA5F717-12EE-A348-A3FB-CFE8FCC4E8AC}" type="slidenum">
              <a:rPr lang="en-US" smtClean="0"/>
              <a:t>8</a:t>
            </a:fld>
            <a:endParaRPr lang="en-US"/>
          </a:p>
        </p:txBody>
      </p:sp>
      <p:sp>
        <p:nvSpPr>
          <p:cNvPr id="5" name="Rectangle 4">
            <a:extLst>
              <a:ext uri="{FF2B5EF4-FFF2-40B4-BE49-F238E27FC236}">
                <a16:creationId xmlns="" xmlns:a16="http://schemas.microsoft.com/office/drawing/2014/main" id="{B61029C6-31D6-4F4D-BB72-95552D1D6CD9}"/>
              </a:ext>
            </a:extLst>
          </p:cNvPr>
          <p:cNvSpPr/>
          <p:nvPr/>
        </p:nvSpPr>
        <p:spPr>
          <a:xfrm>
            <a:off x="464091" y="212978"/>
            <a:ext cx="2419701" cy="307777"/>
          </a:xfrm>
          <a:prstGeom prst="rect">
            <a:avLst/>
          </a:prstGeom>
        </p:spPr>
        <p:txBody>
          <a:bodyPr wrap="none">
            <a:spAutoFit/>
          </a:bodyPr>
          <a:lstStyle/>
          <a:p>
            <a:r>
              <a:rPr lang="en-US" sz="1400" b="1" u="sng" dirty="0">
                <a:solidFill>
                  <a:srgbClr val="C00000"/>
                </a:solidFill>
              </a:rPr>
              <a:t>V</a:t>
            </a:r>
            <a:r>
              <a:rPr lang="en-IN" sz="1400" b="1" u="sng" dirty="0">
                <a:solidFill>
                  <a:srgbClr val="C00000"/>
                </a:solidFill>
              </a:rPr>
              <a:t>ARIATIONS in use of service :</a:t>
            </a:r>
            <a:endParaRPr lang="en-US" sz="1400" dirty="0">
              <a:solidFill>
                <a:srgbClr val="C00000"/>
              </a:solidFill>
            </a:endParaRPr>
          </a:p>
        </p:txBody>
      </p:sp>
      <p:sp>
        <p:nvSpPr>
          <p:cNvPr id="6" name="Rectangle 5">
            <a:extLst>
              <a:ext uri="{FF2B5EF4-FFF2-40B4-BE49-F238E27FC236}">
                <a16:creationId xmlns="" xmlns:a16="http://schemas.microsoft.com/office/drawing/2014/main" id="{A3DD50AA-508F-874C-9C3D-469C5CB49814}"/>
              </a:ext>
            </a:extLst>
          </p:cNvPr>
          <p:cNvSpPr/>
          <p:nvPr/>
        </p:nvSpPr>
        <p:spPr>
          <a:xfrm>
            <a:off x="147484" y="520755"/>
            <a:ext cx="7701116" cy="461665"/>
          </a:xfrm>
          <a:prstGeom prst="rect">
            <a:avLst/>
          </a:prstGeom>
        </p:spPr>
        <p:txBody>
          <a:bodyPr wrap="square">
            <a:spAutoFit/>
          </a:bodyPr>
          <a:lstStyle/>
          <a:p>
            <a:pPr marL="285750" indent="-285750">
              <a:buFont typeface="Arial" panose="020B0604020202020204" pitchFamily="34" charset="0"/>
              <a:buChar char="•"/>
            </a:pPr>
            <a:r>
              <a:rPr lang="en-IN" sz="1200" dirty="0">
                <a:ea typeface="Nokia Pure Text Light" panose="020B0304040602060303" pitchFamily="34" charset="0"/>
                <a:cs typeface="Nokia Pure Text Light" panose="020B0304040602060303" pitchFamily="34" charset="0"/>
              </a:rPr>
              <a:t>Most commonly refers to different observed levels of per capita consumption of a </a:t>
            </a:r>
            <a:r>
              <a:rPr lang="en-IN" sz="1200" dirty="0" smtClean="0">
                <a:ea typeface="Nokia Pure Text Light" panose="020B0304040602060303" pitchFamily="34" charset="0"/>
                <a:cs typeface="Nokia Pure Text Light" panose="020B0304040602060303" pitchFamily="34" charset="0"/>
              </a:rPr>
              <a:t>service. </a:t>
            </a:r>
            <a:r>
              <a:rPr lang="en-IN" sz="1200" dirty="0">
                <a:ea typeface="Nokia Pure Text Light" panose="020B0304040602060303" pitchFamily="34" charset="0"/>
                <a:cs typeface="Nokia Pure Text Light" panose="020B0304040602060303" pitchFamily="34" charset="0"/>
              </a:rPr>
              <a:t>Typically, variation studies do not concern themselves with the outcomes of care</a:t>
            </a:r>
            <a:endParaRPr lang="en-US" sz="1200" dirty="0"/>
          </a:p>
        </p:txBody>
      </p:sp>
      <p:sp>
        <p:nvSpPr>
          <p:cNvPr id="10" name="Rectangle 9"/>
          <p:cNvSpPr/>
          <p:nvPr/>
        </p:nvSpPr>
        <p:spPr>
          <a:xfrm>
            <a:off x="464090" y="1115586"/>
            <a:ext cx="1678665" cy="300082"/>
          </a:xfrm>
          <a:prstGeom prst="rect">
            <a:avLst/>
          </a:prstGeom>
        </p:spPr>
        <p:txBody>
          <a:bodyPr wrap="none">
            <a:spAutoFit/>
          </a:bodyPr>
          <a:lstStyle/>
          <a:p>
            <a:r>
              <a:rPr lang="en-IN" b="1" u="sng" dirty="0">
                <a:solidFill>
                  <a:srgbClr val="C00000"/>
                </a:solidFill>
              </a:rPr>
              <a:t>Quality </a:t>
            </a:r>
            <a:r>
              <a:rPr lang="en-IN" b="1" u="sng" dirty="0" smtClean="0">
                <a:solidFill>
                  <a:srgbClr val="C00000"/>
                </a:solidFill>
              </a:rPr>
              <a:t>Assessment: </a:t>
            </a:r>
            <a:endParaRPr lang="en-US" b="1" dirty="0">
              <a:solidFill>
                <a:srgbClr val="C00000"/>
              </a:solidFill>
            </a:endParaRPr>
          </a:p>
        </p:txBody>
      </p:sp>
      <p:sp>
        <p:nvSpPr>
          <p:cNvPr id="11" name="Rectangle 10"/>
          <p:cNvSpPr/>
          <p:nvPr/>
        </p:nvSpPr>
        <p:spPr>
          <a:xfrm>
            <a:off x="464091" y="1407393"/>
            <a:ext cx="8203659" cy="1600438"/>
          </a:xfrm>
          <a:prstGeom prst="rect">
            <a:avLst/>
          </a:prstGeom>
        </p:spPr>
        <p:txBody>
          <a:bodyPr wrap="square">
            <a:spAutoFit/>
          </a:bodyPr>
          <a:lstStyle/>
          <a:p>
            <a:r>
              <a:rPr lang="en-IN" sz="1400" dirty="0">
                <a:ea typeface="Nokia Pure Text Light" panose="020B0304040602060303" pitchFamily="34" charset="0"/>
                <a:cs typeface="Nokia Pure Text Light" panose="020B0304040602060303" pitchFamily="34" charset="0"/>
              </a:rPr>
              <a:t>Different quality assessment methods are in use . Some of them may be:</a:t>
            </a:r>
          </a:p>
          <a:p>
            <a:pPr marL="457200" indent="-457200">
              <a:buAutoNum type="arabicParenR"/>
            </a:pPr>
            <a:r>
              <a:rPr lang="en-IN" sz="1400" dirty="0">
                <a:ea typeface="Nokia Pure Text Light" panose="020B0304040602060303" pitchFamily="34" charset="0"/>
                <a:cs typeface="Nokia Pure Text Light" panose="020B0304040602060303" pitchFamily="34" charset="0"/>
              </a:rPr>
              <a:t>Evaluating the Medical Process. Probably the greatest advances have come in ways to evaluate the process of medical care </a:t>
            </a:r>
            <a:r>
              <a:rPr lang="en-US" sz="1400" dirty="0">
                <a:ea typeface="Nokia Pure Text Light" panose="020B0304040602060303" pitchFamily="34" charset="0"/>
                <a:cs typeface="Nokia Pure Text Light" panose="020B0304040602060303" pitchFamily="34" charset="0"/>
              </a:rPr>
              <a:t>.</a:t>
            </a:r>
          </a:p>
          <a:p>
            <a:pPr marL="457200" indent="-457200">
              <a:buAutoNum type="arabicParenR"/>
            </a:pPr>
            <a:r>
              <a:rPr lang="en-US" sz="1400" dirty="0">
                <a:ea typeface="Nokia Pure Text Light" panose="020B0304040602060303" pitchFamily="34" charset="0"/>
                <a:cs typeface="Nokia Pure Text Light" panose="020B0304040602060303" pitchFamily="34" charset="0"/>
              </a:rPr>
              <a:t>Criteria Maps , they provide a powerful tool for Quality assessment  and Quality assurance programs with</a:t>
            </a:r>
            <a:r>
              <a:rPr lang="en-IN" sz="1400" dirty="0"/>
              <a:t> </a:t>
            </a:r>
            <a:r>
              <a:rPr lang="en-IN" sz="1400" dirty="0">
                <a:ea typeface="Nokia Pure Text Light" panose="020B0304040602060303" pitchFamily="34" charset="0"/>
                <a:cs typeface="Nokia Pure Text Light" panose="020B0304040602060303" pitchFamily="34" charset="0"/>
              </a:rPr>
              <a:t>development of protocols for use by both physician and non physicians</a:t>
            </a:r>
            <a:r>
              <a:rPr lang="en-US" sz="1400" dirty="0">
                <a:ea typeface="Nokia Pure Text Light" panose="020B0304040602060303" pitchFamily="34" charset="0"/>
                <a:cs typeface="Nokia Pure Text Light" panose="020B0304040602060303" pitchFamily="34" charset="0"/>
              </a:rPr>
              <a:t> </a:t>
            </a:r>
          </a:p>
          <a:p>
            <a:pPr marL="457200" indent="-457200">
              <a:buFont typeface="Arial" panose="020B0604020202020204" pitchFamily="34" charset="0"/>
              <a:buAutoNum type="arabicParenR"/>
            </a:pPr>
            <a:r>
              <a:rPr lang="en-IN" sz="1400" dirty="0">
                <a:ea typeface="Nokia Pure Text Light" panose="020B0304040602060303" pitchFamily="34" charset="0"/>
                <a:cs typeface="Nokia Pure Text Light" panose="020B0304040602060303" pitchFamily="34" charset="0"/>
              </a:rPr>
              <a:t>Computer-based Information. Our ability to carry out secondary analyses on large data bases, such as insurance claims files, for quality assessment purposes has improved drastically</a:t>
            </a:r>
            <a:endParaRPr lang="en-IN" sz="1400" dirty="0">
              <a:ea typeface="Nokia Pure Text Light" panose="020B0304040602060303" pitchFamily="34" charset="0"/>
              <a:cs typeface="Nokia Pure Text Light" panose="020B0304040602060303" pitchFamily="34" charset="0"/>
            </a:endParaRPr>
          </a:p>
        </p:txBody>
      </p:sp>
      <p:sp>
        <p:nvSpPr>
          <p:cNvPr id="12" name="Rectangle 11"/>
          <p:cNvSpPr/>
          <p:nvPr/>
        </p:nvSpPr>
        <p:spPr>
          <a:xfrm>
            <a:off x="464089" y="3021732"/>
            <a:ext cx="2998641" cy="276999"/>
          </a:xfrm>
          <a:prstGeom prst="rect">
            <a:avLst/>
          </a:prstGeom>
        </p:spPr>
        <p:txBody>
          <a:bodyPr wrap="none">
            <a:spAutoFit/>
          </a:bodyPr>
          <a:lstStyle/>
          <a:p>
            <a:r>
              <a:rPr lang="en-US" sz="1200" b="1" u="sng" dirty="0" smtClean="0">
                <a:solidFill>
                  <a:srgbClr val="C00000"/>
                </a:solidFill>
              </a:rPr>
              <a:t> </a:t>
            </a:r>
            <a:r>
              <a:rPr lang="en-US" sz="1200" b="1" u="sng" dirty="0">
                <a:solidFill>
                  <a:srgbClr val="C00000"/>
                </a:solidFill>
              </a:rPr>
              <a:t>INTEGRATED MODEL and its REQUIREMENT</a:t>
            </a:r>
            <a:endParaRPr lang="en-US" sz="1200" b="1" u="sng" dirty="0">
              <a:solidFill>
                <a:srgbClr val="C00000"/>
              </a:solidFill>
            </a:endParaRPr>
          </a:p>
        </p:txBody>
      </p:sp>
      <p:sp>
        <p:nvSpPr>
          <p:cNvPr id="13" name="Rectangle 12"/>
          <p:cNvSpPr/>
          <p:nvPr/>
        </p:nvSpPr>
        <p:spPr>
          <a:xfrm>
            <a:off x="361949" y="3298731"/>
            <a:ext cx="7981951" cy="1169551"/>
          </a:xfrm>
          <a:prstGeom prst="rect">
            <a:avLst/>
          </a:prstGeom>
        </p:spPr>
        <p:txBody>
          <a:bodyPr wrap="square">
            <a:spAutoFit/>
          </a:bodyPr>
          <a:lstStyle/>
          <a:p>
            <a:pPr marL="285750" indent="-285750">
              <a:buFont typeface="Arial" panose="020B0604020202020204" pitchFamily="34" charset="0"/>
              <a:buChar char="•"/>
            </a:pPr>
            <a:r>
              <a:rPr lang="en-IN" sz="1400" dirty="0">
                <a:ea typeface="Nokia Pure Text Light" panose="020B0304040602060303" pitchFamily="34" charset="0"/>
                <a:cs typeface="Nokia Pure Text Light" panose="020B0304040602060303" pitchFamily="34" charset="0"/>
              </a:rPr>
              <a:t>Ideally, we need a fully integrated system that accurately measure the efficacy of procedures or drugs, assay their effectiveness in the everyday world, examine per capita variations in their use, and even evaluate the quality of the care process in which use of these services is embedded in data collection and information dissemination</a:t>
            </a:r>
          </a:p>
          <a:p>
            <a:pPr marL="285750" indent="-285750">
              <a:buFont typeface="Arial" panose="020B0604020202020204" pitchFamily="34" charset="0"/>
              <a:buChar char="•"/>
            </a:pPr>
            <a:endParaRPr lang="en-IN" sz="1400" dirty="0">
              <a:ea typeface="Nokia Pure Text Light" panose="020B0304040602060303" pitchFamily="34" charset="0"/>
              <a:cs typeface="Nokia Pure Text Light" panose="020B0304040602060303" pitchFamily="34" charset="0"/>
            </a:endParaRPr>
          </a:p>
        </p:txBody>
      </p:sp>
    </p:spTree>
    <p:extLst>
      <p:ext uri="{BB962C8B-B14F-4D97-AF65-F5344CB8AC3E}">
        <p14:creationId xmlns:p14="http://schemas.microsoft.com/office/powerpoint/2010/main" val="3096997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Image Diagnosis Efficacy? </a:t>
            </a:r>
            <a:endParaRPr lang="en-US" dirty="0"/>
          </a:p>
        </p:txBody>
      </p:sp>
      <p:sp>
        <p:nvSpPr>
          <p:cNvPr id="3" name="Content Placeholder 2"/>
          <p:cNvSpPr>
            <a:spLocks noGrp="1"/>
          </p:cNvSpPr>
          <p:nvPr>
            <p:ph idx="1"/>
          </p:nvPr>
        </p:nvSpPr>
        <p:spPr/>
        <p:txBody>
          <a:bodyPr/>
          <a:lstStyle/>
          <a:p>
            <a:r>
              <a:rPr lang="en-US" dirty="0" smtClean="0"/>
              <a:t>Increase in expenditure in diagnostic Imaging</a:t>
            </a:r>
          </a:p>
          <a:p>
            <a:r>
              <a:rPr lang="en-US" dirty="0" smtClean="0"/>
              <a:t>Unnecessary radiation exposure</a:t>
            </a:r>
          </a:p>
          <a:p>
            <a:r>
              <a:rPr lang="en-US" dirty="0" smtClean="0"/>
              <a:t>Examination disagreement</a:t>
            </a:r>
            <a:endParaRPr lang="en-US" dirty="0"/>
          </a:p>
        </p:txBody>
      </p:sp>
      <p:sp>
        <p:nvSpPr>
          <p:cNvPr id="4" name="Date Placeholder 3"/>
          <p:cNvSpPr>
            <a:spLocks noGrp="1"/>
          </p:cNvSpPr>
          <p:nvPr>
            <p:ph type="dt" sz="half" idx="10"/>
          </p:nvPr>
        </p:nvSpPr>
        <p:spPr/>
        <p:txBody>
          <a:bodyPr/>
          <a:lstStyle/>
          <a:p>
            <a:r>
              <a:rPr lang="en-US" smtClean="0"/>
              <a:t>Sep 18 2018</a:t>
            </a:r>
            <a:endParaRPr lang="en-US"/>
          </a:p>
        </p:txBody>
      </p:sp>
      <p:sp>
        <p:nvSpPr>
          <p:cNvPr id="5" name="Footer Placeholder 4"/>
          <p:cNvSpPr>
            <a:spLocks noGrp="1"/>
          </p:cNvSpPr>
          <p:nvPr>
            <p:ph type="ftr" sz="quarter" idx="11"/>
          </p:nvPr>
        </p:nvSpPr>
        <p:spPr/>
        <p:txBody>
          <a:bodyPr/>
          <a:lstStyle/>
          <a:p>
            <a:r>
              <a:rPr lang="en-US" smtClean="0"/>
              <a:t>Seminar – Fall 2018</a:t>
            </a:r>
            <a:endParaRPr lang="en-US"/>
          </a:p>
        </p:txBody>
      </p:sp>
      <p:sp>
        <p:nvSpPr>
          <p:cNvPr id="6" name="Slide Number Placeholder 5"/>
          <p:cNvSpPr>
            <a:spLocks noGrp="1"/>
          </p:cNvSpPr>
          <p:nvPr>
            <p:ph type="sldNum" sz="quarter" idx="12"/>
          </p:nvPr>
        </p:nvSpPr>
        <p:spPr/>
        <p:txBody>
          <a:bodyPr/>
          <a:lstStyle/>
          <a:p>
            <a:fld id="{BDA5F717-12EE-A348-A3FB-CFE8FCC4E8AC}" type="slidenum">
              <a:rPr lang="en-US" smtClean="0"/>
              <a:t>9</a:t>
            </a:fld>
            <a:endParaRPr lang="en-US"/>
          </a:p>
        </p:txBody>
      </p:sp>
    </p:spTree>
    <p:extLst>
      <p:ext uri="{BB962C8B-B14F-4D97-AF65-F5344CB8AC3E}">
        <p14:creationId xmlns:p14="http://schemas.microsoft.com/office/powerpoint/2010/main" val="1015507429"/>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esentation1" id="{6E97D440-AC0D-2948-B999-F528D41BAAC3}" vid="{FDCB8264-CDDA-C142-BE05-1C172407A7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USC-IRDS-PPT-Template</Template>
  <TotalTime>5701</TotalTime>
  <Words>1162</Words>
  <Application>Microsoft Office PowerPoint</Application>
  <PresentationFormat>On-screen Show (16:9)</PresentationFormat>
  <Paragraphs>253</Paragraphs>
  <Slides>35</Slides>
  <Notes>6</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Custom Design</vt:lpstr>
      <vt:lpstr>PowerPoint Presentation</vt:lpstr>
      <vt:lpstr>Contents</vt:lpstr>
      <vt:lpstr>Background: Diagnosis Imaging</vt:lpstr>
      <vt:lpstr>Efficacy, Effectiveness, Variations and Quality</vt:lpstr>
      <vt:lpstr>IMPORTANT FACTORS WHICH ARE TO BE TAKEN IN TO CONSIDERATION  WHILE PERFORMING MEDICAL RESEARCH </vt:lpstr>
      <vt:lpstr>PowerPoint Presentation</vt:lpstr>
      <vt:lpstr>PowerPoint Presentation</vt:lpstr>
      <vt:lpstr>PowerPoint Presentation</vt:lpstr>
      <vt:lpstr>Why Image Diagnosis Efficacy? </vt:lpstr>
      <vt:lpstr>6-tier Efficacy Model</vt:lpstr>
      <vt:lpstr>Level 1: Technical Efficacy</vt:lpstr>
      <vt:lpstr>Innovation in Efficacy Model</vt:lpstr>
      <vt:lpstr>Level 2: Diagnosis Accuracy Efficacy</vt:lpstr>
      <vt:lpstr>Level 3: Diagnosis Thinking Efficacy </vt:lpstr>
      <vt:lpstr>Level 3: Diagnosis Thinking Efficacy Methods </vt:lpstr>
      <vt:lpstr>Reasoning Foundations for Medical Diagnosis  </vt:lpstr>
      <vt:lpstr>Inherent Concepts for the theory: </vt:lpstr>
      <vt:lpstr>Symbolic Logic </vt:lpstr>
      <vt:lpstr>Probability </vt:lpstr>
      <vt:lpstr>Value Theory</vt:lpstr>
      <vt:lpstr>Calculus of symbolic logic  </vt:lpstr>
      <vt:lpstr>Calculus of symbolic logic  </vt:lpstr>
      <vt:lpstr>The fundamental formula of medical diagnosis  </vt:lpstr>
      <vt:lpstr>Level 4: Therapeutic Efficacy</vt:lpstr>
      <vt:lpstr>Level 5: Patient Outcome Efficacy</vt:lpstr>
      <vt:lpstr>Phelps and Mushlin approach model </vt:lpstr>
      <vt:lpstr>Diagnosis information provided </vt:lpstr>
      <vt:lpstr>Expected value of clinical information</vt:lpstr>
      <vt:lpstr>Hurdle I and Hurdle II comparison</vt:lpstr>
      <vt:lpstr>ROC curve</vt:lpstr>
      <vt:lpstr>Challenge Region</vt:lpstr>
      <vt:lpstr>Level 6: Societal Efficacy</vt:lpstr>
      <vt:lpstr>Conclusion</vt:lpstr>
      <vt:lpstr>Papers for next presentation</vt:lpstr>
      <vt:lpstr>Q&amp;A  THANK YOU</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Shrushti Shaileshkumar Patel</dc:creator>
  <cp:lastModifiedBy>Himani</cp:lastModifiedBy>
  <cp:revision>100</cp:revision>
  <dcterms:created xsi:type="dcterms:W3CDTF">2018-02-11T19:53:02Z</dcterms:created>
  <dcterms:modified xsi:type="dcterms:W3CDTF">2018-09-18T21:42:42Z</dcterms:modified>
</cp:coreProperties>
</file>